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8" r:id="rId4"/>
    <p:sldMasterId id="2147483726" r:id="rId5"/>
  </p:sldMasterIdLst>
  <p:notesMasterIdLst>
    <p:notesMasterId r:id="rId16"/>
  </p:notesMasterIdLst>
  <p:handoutMasterIdLst>
    <p:handoutMasterId r:id="rId17"/>
  </p:handoutMasterIdLst>
  <p:sldIdLst>
    <p:sldId id="5414" r:id="rId6"/>
    <p:sldId id="5442" r:id="rId7"/>
    <p:sldId id="5475" r:id="rId8"/>
    <p:sldId id="5470" r:id="rId9"/>
    <p:sldId id="5467" r:id="rId10"/>
    <p:sldId id="5471" r:id="rId11"/>
    <p:sldId id="5461" r:id="rId12"/>
    <p:sldId id="5473" r:id="rId13"/>
    <p:sldId id="5468" r:id="rId14"/>
    <p:sldId id="5384" r:id="rId15"/>
  </p:sldIdLst>
  <p:sldSz cx="12192000" cy="6858000"/>
  <p:notesSz cx="6867525" cy="99917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698" userDrawn="1">
          <p15:clr>
            <a:srgbClr val="A4A3A4"/>
          </p15:clr>
        </p15:guide>
        <p15:guide id="3" pos="37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Marofa" initials="AM" lastIdx="1" clrIdx="0">
    <p:extLst>
      <p:ext uri="{19B8F6BF-5375-455C-9EA6-DF929625EA0E}">
        <p15:presenceInfo xmlns:p15="http://schemas.microsoft.com/office/powerpoint/2012/main" userId="Albert Marofa" providerId="None"/>
      </p:ext>
    </p:extLst>
  </p:cmAuthor>
  <p:cmAuthor id="2" name="Carles Domènech" initials="CD" lastIdx="1" clrIdx="1">
    <p:extLst>
      <p:ext uri="{19B8F6BF-5375-455C-9EA6-DF929625EA0E}">
        <p15:presenceInfo xmlns:p15="http://schemas.microsoft.com/office/powerpoint/2012/main" userId="S-1-5-21-353538327-3068853471-1224435023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96A"/>
    <a:srgbClr val="B20C0F"/>
    <a:srgbClr val="FFFFFF"/>
    <a:srgbClr val="1F1F1F"/>
    <a:srgbClr val="172C66"/>
    <a:srgbClr val="DCE0E8"/>
    <a:srgbClr val="FF7171"/>
    <a:srgbClr val="888686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309" autoAdjust="0"/>
  </p:normalViewPr>
  <p:slideViewPr>
    <p:cSldViewPr snapToObjects="1">
      <p:cViewPr varScale="1">
        <p:scale>
          <a:sx n="78" d="100"/>
          <a:sy n="78" d="100"/>
        </p:scale>
        <p:origin x="893" y="62"/>
      </p:cViewPr>
      <p:guideLst>
        <p:guide orient="horz" pos="2188"/>
        <p:guide pos="3698"/>
        <p:guide pos="3755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4" d="100"/>
          <a:sy n="44" d="100"/>
        </p:scale>
        <p:origin x="2772" y="48"/>
      </p:cViewPr>
      <p:guideLst>
        <p:guide orient="horz" pos="2899"/>
        <p:guide pos="218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I Maria (EISMEA-EXT)" userId="S::maria.romani@ext.ec.europa.eu::b4217930-d462-42be-9ca4-6e26ea2b3e4e" providerId="AD" clId="Web-{C4BD499D-35B5-494F-A814-4C0D14805E74}"/>
    <pc:docChg chg="mod">
      <pc:chgData name="ROMANI Maria (EISMEA-EXT)" userId="S::maria.romani@ext.ec.europa.eu::b4217930-d462-42be-9ca4-6e26ea2b3e4e" providerId="AD" clId="Web-{C4BD499D-35B5-494F-A814-4C0D14805E74}" dt="2023-01-12T20:57:46.856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552" cy="500226"/>
          </a:xfrm>
          <a:prstGeom prst="rect">
            <a:avLst/>
          </a:prstGeom>
        </p:spPr>
        <p:txBody>
          <a:bodyPr vert="horz" lIns="92191" tIns="46095" rIns="92191" bIns="4609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0368" y="0"/>
            <a:ext cx="2975552" cy="500226"/>
          </a:xfrm>
          <a:prstGeom prst="rect">
            <a:avLst/>
          </a:prstGeom>
        </p:spPr>
        <p:txBody>
          <a:bodyPr vert="horz" lIns="92191" tIns="46095" rIns="92191" bIns="46095" rtlCol="0"/>
          <a:lstStyle>
            <a:lvl1pPr algn="r">
              <a:defRPr sz="1200"/>
            </a:lvl1pPr>
          </a:lstStyle>
          <a:p>
            <a:fld id="{67DC90A4-358A-43DE-B92D-CC894500EF95}" type="datetimeFigureOut">
              <a:rPr lang="es-ES" smtClean="0"/>
              <a:pPr/>
              <a:t>12/01/2023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89903"/>
            <a:ext cx="2975552" cy="500226"/>
          </a:xfrm>
          <a:prstGeom prst="rect">
            <a:avLst/>
          </a:prstGeom>
        </p:spPr>
        <p:txBody>
          <a:bodyPr vert="horz" lIns="92191" tIns="46095" rIns="92191" bIns="4609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0368" y="9489903"/>
            <a:ext cx="2975552" cy="500226"/>
          </a:xfrm>
          <a:prstGeom prst="rect">
            <a:avLst/>
          </a:prstGeom>
        </p:spPr>
        <p:txBody>
          <a:bodyPr vert="horz" lIns="92191" tIns="46095" rIns="92191" bIns="46095" rtlCol="0" anchor="b"/>
          <a:lstStyle>
            <a:lvl1pPr algn="r">
              <a:defRPr sz="1200"/>
            </a:lvl1pPr>
          </a:lstStyle>
          <a:p>
            <a:fld id="{05F5D7AF-4D3B-43FE-916B-3626EF7BB7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05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" y="3"/>
            <a:ext cx="6867525" cy="99917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91" tIns="46095" rIns="92191" bIns="46095" anchor="ctr"/>
          <a:lstStyle/>
          <a:p>
            <a:endParaRPr lang="es-E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3" y="2"/>
            <a:ext cx="2961109" cy="482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184" tIns="48274" rIns="96184" bIns="4827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1353" algn="l"/>
                <a:tab pos="904308" algn="l"/>
                <a:tab pos="1357263" algn="l"/>
                <a:tab pos="1810217" algn="l"/>
                <a:tab pos="2263171" algn="l"/>
                <a:tab pos="2716125" algn="l"/>
                <a:tab pos="3169081" algn="l"/>
                <a:tab pos="3622034" algn="l"/>
                <a:tab pos="4074988" algn="l"/>
                <a:tab pos="4527942" algn="l"/>
                <a:tab pos="4980896" algn="l"/>
                <a:tab pos="5433853" algn="l"/>
                <a:tab pos="5886806" algn="l"/>
                <a:tab pos="6339761" algn="l"/>
                <a:tab pos="6792713" algn="l"/>
                <a:tab pos="7245668" algn="l"/>
                <a:tab pos="7698623" algn="l"/>
                <a:tab pos="8151578" algn="l"/>
                <a:tab pos="8604531" algn="l"/>
                <a:tab pos="905748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3890369" y="2"/>
            <a:ext cx="2961109" cy="482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184" tIns="48274" rIns="96184" bIns="48274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1353" algn="l"/>
                <a:tab pos="904308" algn="l"/>
                <a:tab pos="1357263" algn="l"/>
                <a:tab pos="1810217" algn="l"/>
                <a:tab pos="2263171" algn="l"/>
                <a:tab pos="2716125" algn="l"/>
                <a:tab pos="3169081" algn="l"/>
                <a:tab pos="3622034" algn="l"/>
                <a:tab pos="4074988" algn="l"/>
                <a:tab pos="4527942" algn="l"/>
                <a:tab pos="4980896" algn="l"/>
                <a:tab pos="5433853" algn="l"/>
                <a:tab pos="5886806" algn="l"/>
                <a:tab pos="6339761" algn="l"/>
                <a:tab pos="6792713" algn="l"/>
                <a:tab pos="7245668" algn="l"/>
                <a:tab pos="7698623" algn="l"/>
                <a:tab pos="8151578" algn="l"/>
                <a:tab pos="8604531" algn="l"/>
                <a:tab pos="905748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2061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3" y="749300"/>
            <a:ext cx="6629400" cy="372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6914" y="4744952"/>
            <a:ext cx="5479255" cy="4479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3" y="9489903"/>
            <a:ext cx="2961109" cy="482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184" tIns="48274" rIns="96184" bIns="48274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1353" algn="l"/>
                <a:tab pos="904308" algn="l"/>
                <a:tab pos="1357263" algn="l"/>
                <a:tab pos="1810217" algn="l"/>
                <a:tab pos="2263171" algn="l"/>
                <a:tab pos="2716125" algn="l"/>
                <a:tab pos="3169081" algn="l"/>
                <a:tab pos="3622034" algn="l"/>
                <a:tab pos="4074988" algn="l"/>
                <a:tab pos="4527942" algn="l"/>
                <a:tab pos="4980896" algn="l"/>
                <a:tab pos="5433853" algn="l"/>
                <a:tab pos="5886806" algn="l"/>
                <a:tab pos="6339761" algn="l"/>
                <a:tab pos="6792713" algn="l"/>
                <a:tab pos="7245668" algn="l"/>
                <a:tab pos="7698623" algn="l"/>
                <a:tab pos="8151578" algn="l"/>
                <a:tab pos="8604531" algn="l"/>
                <a:tab pos="905748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90369" y="9489903"/>
            <a:ext cx="2961109" cy="482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184" tIns="48274" rIns="96184" bIns="4827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1353" algn="l"/>
                <a:tab pos="904308" algn="l"/>
                <a:tab pos="1357263" algn="l"/>
                <a:tab pos="1810217" algn="l"/>
                <a:tab pos="2263171" algn="l"/>
                <a:tab pos="2716125" algn="l"/>
                <a:tab pos="3169081" algn="l"/>
                <a:tab pos="3622034" algn="l"/>
                <a:tab pos="4074988" algn="l"/>
                <a:tab pos="4527942" algn="l"/>
                <a:tab pos="4980896" algn="l"/>
                <a:tab pos="5433853" algn="l"/>
                <a:tab pos="5886806" algn="l"/>
                <a:tab pos="6339761" algn="l"/>
                <a:tab pos="6792713" algn="l"/>
                <a:tab pos="7245668" algn="l"/>
                <a:tab pos="7698623" algn="l"/>
                <a:tab pos="8151578" algn="l"/>
                <a:tab pos="8604531" algn="l"/>
                <a:tab pos="9057486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fld id="{3894F6B3-4C92-4C0C-B397-74EFD0F30FA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990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Números o tics, es positivo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3894F6B3-4C92-4C0C-B397-74EFD0F30FA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57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1353" algn="l"/>
                <a:tab pos="904308" algn="l"/>
                <a:tab pos="1357263" algn="l"/>
                <a:tab pos="1810217" algn="l"/>
                <a:tab pos="2263171" algn="l"/>
                <a:tab pos="2716125" algn="l"/>
                <a:tab pos="3169081" algn="l"/>
                <a:tab pos="3622034" algn="l"/>
                <a:tab pos="4074988" algn="l"/>
                <a:tab pos="4527942" algn="l"/>
                <a:tab pos="4980896" algn="l"/>
                <a:tab pos="5433853" algn="l"/>
                <a:tab pos="5886806" algn="l"/>
                <a:tab pos="6339761" algn="l"/>
                <a:tab pos="6792713" algn="l"/>
                <a:tab pos="7245668" algn="l"/>
                <a:tab pos="7698623" algn="l"/>
                <a:tab pos="8151578" algn="l"/>
                <a:tab pos="8604531" algn="l"/>
                <a:tab pos="9057486" algn="l"/>
              </a:tabLst>
              <a:defRPr/>
            </a:pPr>
            <a:fld id="{3894F6B3-4C92-4C0C-B397-74EFD0F30FA8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1353" algn="l"/>
                  <a:tab pos="904308" algn="l"/>
                  <a:tab pos="1357263" algn="l"/>
                  <a:tab pos="1810217" algn="l"/>
                  <a:tab pos="2263171" algn="l"/>
                  <a:tab pos="2716125" algn="l"/>
                  <a:tab pos="3169081" algn="l"/>
                  <a:tab pos="3622034" algn="l"/>
                  <a:tab pos="4074988" algn="l"/>
                  <a:tab pos="4527942" algn="l"/>
                  <a:tab pos="4980896" algn="l"/>
                  <a:tab pos="5433853" algn="l"/>
                  <a:tab pos="5886806" algn="l"/>
                  <a:tab pos="6339761" algn="l"/>
                  <a:tab pos="6792713" algn="l"/>
                  <a:tab pos="7245668" algn="l"/>
                  <a:tab pos="7698623" algn="l"/>
                  <a:tab pos="8151578" algn="l"/>
                  <a:tab pos="8604531" algn="l"/>
                  <a:tab pos="9057486" algn="l"/>
                </a:tabLst>
                <a:defRPr/>
              </a:pPr>
              <a:t>7</a:t>
            </a:fld>
            <a:endParaRPr kumimoji="0" lang="es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5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Aquií</a:t>
            </a:r>
            <a:r>
              <a:rPr lang="es-ES" dirty="0"/>
              <a:t> números o 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3894F6B3-4C92-4C0C-B397-74EFD0F30FA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51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5912BF-680A-48DB-960D-8E26CBC81769}" type="slidenum">
              <a:rPr lang="es-ES"/>
              <a:pPr/>
              <a:t>10</a:t>
            </a:fld>
            <a:endParaRPr lang="es-E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775" y="749300"/>
            <a:ext cx="6659563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918" y="4744952"/>
            <a:ext cx="5480859" cy="44812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6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785410" y="3519010"/>
            <a:ext cx="10621180" cy="1077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INTERACTIONS WITH EUROPEAN MEDICINES AGENCY </a:t>
            </a:r>
          </a:p>
        </p:txBody>
      </p:sp>
      <p:grpSp>
        <p:nvGrpSpPr>
          <p:cNvPr id="2" name="Groupe 4">
            <a:extLst>
              <a:ext uri="{FF2B5EF4-FFF2-40B4-BE49-F238E27FC236}">
                <a16:creationId xmlns:a16="http://schemas.microsoft.com/office/drawing/2014/main" id="{D725E133-DAFB-5C0A-EB8C-5A9C3AF5DD0A}"/>
              </a:ext>
            </a:extLst>
          </p:cNvPr>
          <p:cNvGrpSpPr/>
          <p:nvPr userDrawn="1"/>
        </p:nvGrpSpPr>
        <p:grpSpPr>
          <a:xfrm>
            <a:off x="4682173" y="5378522"/>
            <a:ext cx="2699027" cy="471638"/>
            <a:chOff x="4430815" y="4622598"/>
            <a:chExt cx="2699027" cy="471638"/>
          </a:xfrm>
        </p:grpSpPr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8FD21AF7-AA53-51F1-8DB5-54AE47921484}"/>
                </a:ext>
              </a:extLst>
            </p:cNvPr>
            <p:cNvSpPr/>
            <p:nvPr userDrawn="1"/>
          </p:nvSpPr>
          <p:spPr>
            <a:xfrm>
              <a:off x="4520188" y="4622598"/>
              <a:ext cx="2595043" cy="471638"/>
            </a:xfrm>
            <a:prstGeom prst="roundRect">
              <a:avLst>
                <a:gd name="adj" fmla="val 50000"/>
              </a:avLst>
            </a:prstGeom>
            <a:solidFill>
              <a:srgbClr val="B20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dirty="0">
                <a:ln>
                  <a:noFill/>
                </a:ln>
                <a:solidFill>
                  <a:srgbClr val="8952F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F9C5BC82-3CEF-CCD3-6DA8-C61EA729B1E3}"/>
                </a:ext>
              </a:extLst>
            </p:cNvPr>
            <p:cNvSpPr txBox="1"/>
            <p:nvPr userDrawn="1"/>
          </p:nvSpPr>
          <p:spPr>
            <a:xfrm>
              <a:off x="4430815" y="4689140"/>
              <a:ext cx="2425639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lvl="0" algn="ctr">
                <a:defRPr sz="1600" b="1">
                  <a:solidFill>
                    <a:schemeClr val="tx2"/>
                  </a:solidFill>
                  <a:latin typeface="Barlow Semi Condensed" pitchFamily="2" charset="77"/>
                  <a:cs typeface="Poppins" pitchFamily="2" charset="77"/>
                </a:defRPr>
              </a:lvl1pPr>
            </a:lstStyle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JANUARY 2023</a:t>
              </a:r>
            </a:p>
          </p:txBody>
        </p: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8150C8D-49C0-AD7A-7027-1396ED46C003}"/>
                </a:ext>
              </a:extLst>
            </p:cNvPr>
            <p:cNvGrpSpPr/>
            <p:nvPr userDrawn="1"/>
          </p:nvGrpSpPr>
          <p:grpSpPr>
            <a:xfrm>
              <a:off x="6658204" y="4622598"/>
              <a:ext cx="471638" cy="471638"/>
              <a:chOff x="1019885" y="1306286"/>
              <a:chExt cx="522514" cy="522514"/>
            </a:xfrm>
          </p:grpSpPr>
          <p:sp>
            <p:nvSpPr>
              <p:cNvPr id="14" name="Oval 23">
                <a:extLst>
                  <a:ext uri="{FF2B5EF4-FFF2-40B4-BE49-F238E27FC236}">
                    <a16:creationId xmlns:a16="http://schemas.microsoft.com/office/drawing/2014/main" id="{38345C77-42AE-E530-3B8A-6BC158455F43}"/>
                  </a:ext>
                </a:extLst>
              </p:cNvPr>
              <p:cNvSpPr/>
              <p:nvPr/>
            </p:nvSpPr>
            <p:spPr>
              <a:xfrm>
                <a:off x="1019885" y="1306286"/>
                <a:ext cx="522514" cy="522514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Graphic 24">
                <a:extLst>
                  <a:ext uri="{FF2B5EF4-FFF2-40B4-BE49-F238E27FC236}">
                    <a16:creationId xmlns:a16="http://schemas.microsoft.com/office/drawing/2014/main" id="{90C8A953-5433-228F-0720-6A851FC03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21610" y="1408010"/>
                <a:ext cx="319067" cy="319067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AEC04D-526C-172D-909E-5F5114C4E169}"/>
              </a:ext>
            </a:extLst>
          </p:cNvPr>
          <p:cNvSpPr txBox="1"/>
          <p:nvPr userDrawn="1"/>
        </p:nvSpPr>
        <p:spPr>
          <a:xfrm>
            <a:off x="4066344" y="4963281"/>
            <a:ext cx="40054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EIC EMA EVENT</a:t>
            </a:r>
          </a:p>
        </p:txBody>
      </p:sp>
    </p:spTree>
    <p:extLst>
      <p:ext uri="{BB962C8B-B14F-4D97-AF65-F5344CB8AC3E}">
        <p14:creationId xmlns:p14="http://schemas.microsoft.com/office/powerpoint/2010/main" val="336117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410" y="3519010"/>
            <a:ext cx="10621180" cy="1077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363883-4EA4-0CE6-D75D-4B9EDCA1D5AB}"/>
              </a:ext>
            </a:extLst>
          </p:cNvPr>
          <p:cNvGrpSpPr/>
          <p:nvPr userDrawn="1"/>
        </p:nvGrpSpPr>
        <p:grpSpPr>
          <a:xfrm>
            <a:off x="4682173" y="5378522"/>
            <a:ext cx="2699027" cy="471638"/>
            <a:chOff x="4430815" y="4622598"/>
            <a:chExt cx="2699027" cy="471638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664A8A3E-3B8E-3C4E-53D7-1CDFF699C6CF}"/>
                </a:ext>
              </a:extLst>
            </p:cNvPr>
            <p:cNvSpPr/>
            <p:nvPr userDrawn="1"/>
          </p:nvSpPr>
          <p:spPr>
            <a:xfrm>
              <a:off x="4520188" y="4622598"/>
              <a:ext cx="2595043" cy="471638"/>
            </a:xfrm>
            <a:prstGeom prst="roundRect">
              <a:avLst>
                <a:gd name="adj" fmla="val 50000"/>
              </a:avLst>
            </a:prstGeom>
            <a:solidFill>
              <a:srgbClr val="B20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dirty="0">
                <a:ln>
                  <a:noFill/>
                </a:ln>
                <a:solidFill>
                  <a:srgbClr val="8952F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ED473AE7-24D8-01C8-C15F-DE3E3ECB23EC}"/>
                </a:ext>
              </a:extLst>
            </p:cNvPr>
            <p:cNvSpPr txBox="1"/>
            <p:nvPr userDrawn="1"/>
          </p:nvSpPr>
          <p:spPr>
            <a:xfrm>
              <a:off x="4430815" y="4689140"/>
              <a:ext cx="2425639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lvl="0" algn="ctr">
                <a:defRPr sz="1600" b="1">
                  <a:solidFill>
                    <a:schemeClr val="tx2"/>
                  </a:solidFill>
                  <a:latin typeface="Barlow Semi Condensed" pitchFamily="2" charset="77"/>
                  <a:cs typeface="Poppins" pitchFamily="2" charset="77"/>
                </a:defRPr>
              </a:lvl1pPr>
            </a:lstStyle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JANUARY 2023</a:t>
              </a:r>
            </a:p>
          </p:txBody>
        </p: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8CF20081-A39C-B315-21F8-37D58A3310F1}"/>
                </a:ext>
              </a:extLst>
            </p:cNvPr>
            <p:cNvGrpSpPr/>
            <p:nvPr userDrawn="1"/>
          </p:nvGrpSpPr>
          <p:grpSpPr>
            <a:xfrm>
              <a:off x="6658204" y="4622598"/>
              <a:ext cx="471638" cy="471638"/>
              <a:chOff x="1019885" y="1306286"/>
              <a:chExt cx="522514" cy="522514"/>
            </a:xfrm>
          </p:grpSpPr>
          <p:sp>
            <p:nvSpPr>
              <p:cNvPr id="9" name="Oval 23">
                <a:extLst>
                  <a:ext uri="{FF2B5EF4-FFF2-40B4-BE49-F238E27FC236}">
                    <a16:creationId xmlns:a16="http://schemas.microsoft.com/office/drawing/2014/main" id="{B72A485B-0EB0-7964-60DD-E4BC30F8E6AA}"/>
                  </a:ext>
                </a:extLst>
              </p:cNvPr>
              <p:cNvSpPr/>
              <p:nvPr/>
            </p:nvSpPr>
            <p:spPr>
              <a:xfrm>
                <a:off x="1019885" y="1306286"/>
                <a:ext cx="522514" cy="522514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0" name="Graphic 24">
                <a:extLst>
                  <a:ext uri="{FF2B5EF4-FFF2-40B4-BE49-F238E27FC236}">
                    <a16:creationId xmlns:a16="http://schemas.microsoft.com/office/drawing/2014/main" id="{705E75E5-24F3-B20F-C157-CA563EBFD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21610" y="1408010"/>
                <a:ext cx="319067" cy="319067"/>
              </a:xfrm>
              <a:prstGeom prst="rect">
                <a:avLst/>
              </a:prstGeom>
            </p:spPr>
          </p:pic>
        </p:grp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D97B9548-5140-8219-5702-FE119968E209}"/>
              </a:ext>
            </a:extLst>
          </p:cNvPr>
          <p:cNvSpPr txBox="1"/>
          <p:nvPr userDrawn="1"/>
        </p:nvSpPr>
        <p:spPr>
          <a:xfrm>
            <a:off x="4066344" y="4963281"/>
            <a:ext cx="40054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EIC EMA EVENT</a:t>
            </a:r>
          </a:p>
        </p:txBody>
      </p:sp>
    </p:spTree>
    <p:extLst>
      <p:ext uri="{BB962C8B-B14F-4D97-AF65-F5344CB8AC3E}">
        <p14:creationId xmlns:p14="http://schemas.microsoft.com/office/powerpoint/2010/main" val="219001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9E6A3F-D520-F450-6E8E-3D36920FB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689" y="1149790"/>
            <a:ext cx="10991382" cy="47168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1400"/>
            </a:lvl1pPr>
            <a:lvl2pPr>
              <a:buClr>
                <a:srgbClr val="0070C0"/>
              </a:buClr>
              <a:defRPr sz="1200"/>
            </a:lvl2pPr>
            <a:lvl3pPr>
              <a:buClr>
                <a:srgbClr val="0070C0"/>
              </a:buClr>
              <a:defRPr sz="1200"/>
            </a:lvl3pPr>
            <a:lvl4pPr>
              <a:buClr>
                <a:srgbClr val="0070C0"/>
              </a:buClr>
              <a:defRPr sz="1200"/>
            </a:lvl4pPr>
            <a:lvl5pPr>
              <a:buClr>
                <a:srgbClr val="0070C0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1B67A5F8-6175-EBDE-8F86-8216D883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25"/>
            <a:ext cx="10515600" cy="765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lnSpc>
                <a:spcPts val="3000"/>
              </a:lnSpc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7277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9E6A3F-D520-F450-6E8E-3D36920FB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689" y="1149790"/>
            <a:ext cx="10991382" cy="47168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1400"/>
            </a:lvl1pPr>
            <a:lvl2pPr>
              <a:buClr>
                <a:srgbClr val="0070C0"/>
              </a:buClr>
              <a:defRPr sz="1200"/>
            </a:lvl2pPr>
            <a:lvl3pPr>
              <a:buClr>
                <a:srgbClr val="0070C0"/>
              </a:buClr>
              <a:defRPr sz="1200"/>
            </a:lvl3pPr>
            <a:lvl4pPr>
              <a:buClr>
                <a:srgbClr val="0070C0"/>
              </a:buClr>
              <a:defRPr sz="1200"/>
            </a:lvl4pPr>
            <a:lvl5pPr>
              <a:buClr>
                <a:srgbClr val="0070C0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46D49AB-F8CE-1C48-750F-326527CE4935}"/>
              </a:ext>
            </a:extLst>
          </p:cNvPr>
          <p:cNvGrpSpPr/>
          <p:nvPr userDrawn="1"/>
        </p:nvGrpSpPr>
        <p:grpSpPr>
          <a:xfrm>
            <a:off x="1265735" y="5938486"/>
            <a:ext cx="9660531" cy="471638"/>
            <a:chOff x="1110943" y="4622598"/>
            <a:chExt cx="9660531" cy="471638"/>
          </a:xfrm>
        </p:grpSpPr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76AFD08C-368A-1032-2E05-40BE6A93560A}"/>
                </a:ext>
              </a:extLst>
            </p:cNvPr>
            <p:cNvSpPr/>
            <p:nvPr userDrawn="1"/>
          </p:nvSpPr>
          <p:spPr>
            <a:xfrm>
              <a:off x="1140404" y="4622598"/>
              <a:ext cx="9631070" cy="471638"/>
            </a:xfrm>
            <a:prstGeom prst="roundRect">
              <a:avLst>
                <a:gd name="adj" fmla="val 50000"/>
              </a:avLst>
            </a:prstGeom>
            <a:solidFill>
              <a:srgbClr val="FF7171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dirty="0">
                <a:ln>
                  <a:noFill/>
                </a:ln>
                <a:solidFill>
                  <a:srgbClr val="8952F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5B6C090D-1B2D-BC54-B49D-96DD2B18A874}"/>
                </a:ext>
              </a:extLst>
            </p:cNvPr>
            <p:cNvGrpSpPr/>
            <p:nvPr userDrawn="1"/>
          </p:nvGrpSpPr>
          <p:grpSpPr>
            <a:xfrm>
              <a:off x="1110943" y="4622598"/>
              <a:ext cx="471638" cy="471638"/>
              <a:chOff x="-5125763" y="1306286"/>
              <a:chExt cx="522514" cy="522514"/>
            </a:xfrm>
          </p:grpSpPr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A1A76B5-AF6F-81DB-2C9D-45CF18596A5D}"/>
                  </a:ext>
                </a:extLst>
              </p:cNvPr>
              <p:cNvSpPr/>
              <p:nvPr/>
            </p:nvSpPr>
            <p:spPr>
              <a:xfrm>
                <a:off x="-5125763" y="1306286"/>
                <a:ext cx="522514" cy="522514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Graphic 24">
                <a:extLst>
                  <a:ext uri="{FF2B5EF4-FFF2-40B4-BE49-F238E27FC236}">
                    <a16:creationId xmlns:a16="http://schemas.microsoft.com/office/drawing/2014/main" id="{35BAC1CF-8547-7BB3-53CF-4B47B906E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5024038" y="1408010"/>
                <a:ext cx="319067" cy="319067"/>
              </a:xfrm>
              <a:prstGeom prst="rect">
                <a:avLst/>
              </a:prstGeom>
            </p:spPr>
          </p:pic>
        </p:grpSp>
      </p:grpSp>
      <p:sp>
        <p:nvSpPr>
          <p:cNvPr id="14" name="2 Subtítulo">
            <a:extLst>
              <a:ext uri="{FF2B5EF4-FFF2-40B4-BE49-F238E27FC236}">
                <a16:creationId xmlns:a16="http://schemas.microsoft.com/office/drawing/2014/main" id="{AD55D50E-0B66-2E65-CFA2-9A24C0C218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5531" y="5904275"/>
            <a:ext cx="9046004" cy="5400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rgbClr val="172C6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FED7DA91-8ACC-5973-6265-73F9ACC6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25"/>
            <a:ext cx="10515600" cy="765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lnSpc>
                <a:spcPts val="3000"/>
              </a:lnSpc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517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>
            <a:extLst>
              <a:ext uri="{FF2B5EF4-FFF2-40B4-BE49-F238E27FC236}">
                <a16:creationId xmlns:a16="http://schemas.microsoft.com/office/drawing/2014/main" id="{3448A53F-59F0-10F7-A986-2A0ECAB27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6" t="128" r="13542" b="92908"/>
          <a:stretch/>
        </p:blipFill>
        <p:spPr>
          <a:xfrm>
            <a:off x="0" y="4310"/>
            <a:ext cx="12191999" cy="6849380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59FB12-2C89-85B2-9962-D0944D32CA1D}"/>
              </a:ext>
            </a:extLst>
          </p:cNvPr>
          <p:cNvSpPr/>
          <p:nvPr userDrawn="1"/>
        </p:nvSpPr>
        <p:spPr>
          <a:xfrm>
            <a:off x="3649371" y="3040885"/>
            <a:ext cx="2703781" cy="176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0" b="1" u="none" strike="noStrike" kern="1200" cap="none" spc="0" normalizeH="0" baseline="0" dirty="0">
                <a:ln>
                  <a:noFill/>
                </a:ln>
                <a:solidFill>
                  <a:srgbClr val="C0000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7" name="Ellipse 1">
            <a:extLst>
              <a:ext uri="{FF2B5EF4-FFF2-40B4-BE49-F238E27FC236}">
                <a16:creationId xmlns:a16="http://schemas.microsoft.com/office/drawing/2014/main" id="{BB8E8025-8D86-CE10-A90B-F1228B924434}"/>
              </a:ext>
            </a:extLst>
          </p:cNvPr>
          <p:cNvSpPr/>
          <p:nvPr userDrawn="1"/>
        </p:nvSpPr>
        <p:spPr>
          <a:xfrm rot="19839724">
            <a:off x="882491" y="2716010"/>
            <a:ext cx="2527674" cy="2527610"/>
          </a:xfrm>
          <a:custGeom>
            <a:avLst/>
            <a:gdLst>
              <a:gd name="connsiteX0" fmla="*/ 0 w 3412273"/>
              <a:gd name="connsiteY0" fmla="*/ 1706137 h 3412273"/>
              <a:gd name="connsiteX1" fmla="*/ 1706137 w 3412273"/>
              <a:gd name="connsiteY1" fmla="*/ 0 h 3412273"/>
              <a:gd name="connsiteX2" fmla="*/ 3412274 w 3412273"/>
              <a:gd name="connsiteY2" fmla="*/ 1706137 h 3412273"/>
              <a:gd name="connsiteX3" fmla="*/ 1706137 w 3412273"/>
              <a:gd name="connsiteY3" fmla="*/ 3412274 h 3412273"/>
              <a:gd name="connsiteX4" fmla="*/ 0 w 3412273"/>
              <a:gd name="connsiteY4" fmla="*/ 1706137 h 3412273"/>
              <a:gd name="connsiteX0" fmla="*/ 13319 w 3425593"/>
              <a:gd name="connsiteY0" fmla="*/ 1706137 h 3412274"/>
              <a:gd name="connsiteX1" fmla="*/ 1199066 w 3425593"/>
              <a:gd name="connsiteY1" fmla="*/ 0 h 3412274"/>
              <a:gd name="connsiteX2" fmla="*/ 3425593 w 3425593"/>
              <a:gd name="connsiteY2" fmla="*/ 1706137 h 3412274"/>
              <a:gd name="connsiteX3" fmla="*/ 1719456 w 3425593"/>
              <a:gd name="connsiteY3" fmla="*/ 3412274 h 3412274"/>
              <a:gd name="connsiteX4" fmla="*/ 13319 w 3425593"/>
              <a:gd name="connsiteY4" fmla="*/ 1706137 h 3412274"/>
              <a:gd name="connsiteX0" fmla="*/ 95 w 3412369"/>
              <a:gd name="connsiteY0" fmla="*/ 1706137 h 3412274"/>
              <a:gd name="connsiteX1" fmla="*/ 1185842 w 3412369"/>
              <a:gd name="connsiteY1" fmla="*/ 0 h 3412274"/>
              <a:gd name="connsiteX2" fmla="*/ 3412369 w 3412369"/>
              <a:gd name="connsiteY2" fmla="*/ 1706137 h 3412274"/>
              <a:gd name="connsiteX3" fmla="*/ 1706232 w 3412369"/>
              <a:gd name="connsiteY3" fmla="*/ 3412274 h 3412274"/>
              <a:gd name="connsiteX4" fmla="*/ 95 w 3412369"/>
              <a:gd name="connsiteY4" fmla="*/ 1706137 h 34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369" h="3412274">
                <a:moveTo>
                  <a:pt x="95" y="1706137"/>
                </a:moveTo>
                <a:cubicBezTo>
                  <a:pt x="10007" y="862362"/>
                  <a:pt x="243569" y="0"/>
                  <a:pt x="1185842" y="0"/>
                </a:cubicBezTo>
                <a:cubicBezTo>
                  <a:pt x="2128115" y="0"/>
                  <a:pt x="3412369" y="763864"/>
                  <a:pt x="3412369" y="1706137"/>
                </a:cubicBezTo>
                <a:cubicBezTo>
                  <a:pt x="3412369" y="2648410"/>
                  <a:pt x="2648505" y="3412274"/>
                  <a:pt x="1706232" y="3412274"/>
                </a:cubicBezTo>
                <a:cubicBezTo>
                  <a:pt x="763959" y="3412274"/>
                  <a:pt x="-9817" y="2549912"/>
                  <a:pt x="95" y="17061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8D3EDE-31D9-1AA4-CFAC-A149D5D83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1"/>
          <a:stretch/>
        </p:blipFill>
        <p:spPr>
          <a:xfrm>
            <a:off x="1044604" y="2956421"/>
            <a:ext cx="2059185" cy="2046785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BF6B57-2250-C42D-6655-954C5A9F8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/>
          <a:stretch/>
        </p:blipFill>
        <p:spPr>
          <a:xfrm>
            <a:off x="8603181" y="233645"/>
            <a:ext cx="3223169" cy="1042795"/>
          </a:xfrm>
          <a:prstGeom prst="rect">
            <a:avLst/>
          </a:prstGeom>
        </p:spPr>
      </p:pic>
      <p:sp>
        <p:nvSpPr>
          <p:cNvPr id="14" name="2 Subtítulo">
            <a:extLst>
              <a:ext uri="{FF2B5EF4-FFF2-40B4-BE49-F238E27FC236}">
                <a16:creationId xmlns:a16="http://schemas.microsoft.com/office/drawing/2014/main" id="{A8222331-E3E0-0A1D-AA43-1B2A2D8F1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286" y="3386749"/>
            <a:ext cx="7809334" cy="10779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915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>
            <a:extLst>
              <a:ext uri="{FF2B5EF4-FFF2-40B4-BE49-F238E27FC236}">
                <a16:creationId xmlns:a16="http://schemas.microsoft.com/office/drawing/2014/main" id="{3448A53F-59F0-10F7-A986-2A0ECAB27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6" t="128" r="13542" b="92908"/>
          <a:stretch/>
        </p:blipFill>
        <p:spPr>
          <a:xfrm>
            <a:off x="0" y="4310"/>
            <a:ext cx="12191999" cy="6849380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59FB12-2C89-85B2-9962-D0944D32CA1D}"/>
              </a:ext>
            </a:extLst>
          </p:cNvPr>
          <p:cNvSpPr/>
          <p:nvPr userDrawn="1"/>
        </p:nvSpPr>
        <p:spPr>
          <a:xfrm>
            <a:off x="3649371" y="3040885"/>
            <a:ext cx="2703781" cy="176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0" b="1" u="none" strike="noStrike" kern="1200" cap="none" spc="0" normalizeH="0" baseline="0" dirty="0">
                <a:ln>
                  <a:noFill/>
                </a:ln>
                <a:solidFill>
                  <a:srgbClr val="C0000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7" name="Ellipse 1">
            <a:extLst>
              <a:ext uri="{FF2B5EF4-FFF2-40B4-BE49-F238E27FC236}">
                <a16:creationId xmlns:a16="http://schemas.microsoft.com/office/drawing/2014/main" id="{BB8E8025-8D86-CE10-A90B-F1228B924434}"/>
              </a:ext>
            </a:extLst>
          </p:cNvPr>
          <p:cNvSpPr/>
          <p:nvPr userDrawn="1"/>
        </p:nvSpPr>
        <p:spPr>
          <a:xfrm rot="19839724">
            <a:off x="882491" y="2716010"/>
            <a:ext cx="2527674" cy="2527610"/>
          </a:xfrm>
          <a:custGeom>
            <a:avLst/>
            <a:gdLst>
              <a:gd name="connsiteX0" fmla="*/ 0 w 3412273"/>
              <a:gd name="connsiteY0" fmla="*/ 1706137 h 3412273"/>
              <a:gd name="connsiteX1" fmla="*/ 1706137 w 3412273"/>
              <a:gd name="connsiteY1" fmla="*/ 0 h 3412273"/>
              <a:gd name="connsiteX2" fmla="*/ 3412274 w 3412273"/>
              <a:gd name="connsiteY2" fmla="*/ 1706137 h 3412273"/>
              <a:gd name="connsiteX3" fmla="*/ 1706137 w 3412273"/>
              <a:gd name="connsiteY3" fmla="*/ 3412274 h 3412273"/>
              <a:gd name="connsiteX4" fmla="*/ 0 w 3412273"/>
              <a:gd name="connsiteY4" fmla="*/ 1706137 h 3412273"/>
              <a:gd name="connsiteX0" fmla="*/ 13319 w 3425593"/>
              <a:gd name="connsiteY0" fmla="*/ 1706137 h 3412274"/>
              <a:gd name="connsiteX1" fmla="*/ 1199066 w 3425593"/>
              <a:gd name="connsiteY1" fmla="*/ 0 h 3412274"/>
              <a:gd name="connsiteX2" fmla="*/ 3425593 w 3425593"/>
              <a:gd name="connsiteY2" fmla="*/ 1706137 h 3412274"/>
              <a:gd name="connsiteX3" fmla="*/ 1719456 w 3425593"/>
              <a:gd name="connsiteY3" fmla="*/ 3412274 h 3412274"/>
              <a:gd name="connsiteX4" fmla="*/ 13319 w 3425593"/>
              <a:gd name="connsiteY4" fmla="*/ 1706137 h 3412274"/>
              <a:gd name="connsiteX0" fmla="*/ 95 w 3412369"/>
              <a:gd name="connsiteY0" fmla="*/ 1706137 h 3412274"/>
              <a:gd name="connsiteX1" fmla="*/ 1185842 w 3412369"/>
              <a:gd name="connsiteY1" fmla="*/ 0 h 3412274"/>
              <a:gd name="connsiteX2" fmla="*/ 3412369 w 3412369"/>
              <a:gd name="connsiteY2" fmla="*/ 1706137 h 3412274"/>
              <a:gd name="connsiteX3" fmla="*/ 1706232 w 3412369"/>
              <a:gd name="connsiteY3" fmla="*/ 3412274 h 3412274"/>
              <a:gd name="connsiteX4" fmla="*/ 95 w 3412369"/>
              <a:gd name="connsiteY4" fmla="*/ 1706137 h 34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369" h="3412274">
                <a:moveTo>
                  <a:pt x="95" y="1706137"/>
                </a:moveTo>
                <a:cubicBezTo>
                  <a:pt x="10007" y="862362"/>
                  <a:pt x="243569" y="0"/>
                  <a:pt x="1185842" y="0"/>
                </a:cubicBezTo>
                <a:cubicBezTo>
                  <a:pt x="2128115" y="0"/>
                  <a:pt x="3412369" y="763864"/>
                  <a:pt x="3412369" y="1706137"/>
                </a:cubicBezTo>
                <a:cubicBezTo>
                  <a:pt x="3412369" y="2648410"/>
                  <a:pt x="2648505" y="3412274"/>
                  <a:pt x="1706232" y="3412274"/>
                </a:cubicBezTo>
                <a:cubicBezTo>
                  <a:pt x="763959" y="3412274"/>
                  <a:pt x="-9817" y="2549912"/>
                  <a:pt x="95" y="17061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8D3EDE-31D9-1AA4-CFAC-A149D5D83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1"/>
          <a:stretch/>
        </p:blipFill>
        <p:spPr>
          <a:xfrm>
            <a:off x="1044604" y="2956421"/>
            <a:ext cx="2059185" cy="2046785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BF6B57-2250-C42D-6655-954C5A9F8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/>
          <a:stretch/>
        </p:blipFill>
        <p:spPr>
          <a:xfrm>
            <a:off x="8603181" y="233645"/>
            <a:ext cx="3223169" cy="1042795"/>
          </a:xfrm>
          <a:prstGeom prst="rect">
            <a:avLst/>
          </a:prstGeom>
        </p:spPr>
      </p:pic>
      <p:sp>
        <p:nvSpPr>
          <p:cNvPr id="14" name="2 Subtítulo">
            <a:extLst>
              <a:ext uri="{FF2B5EF4-FFF2-40B4-BE49-F238E27FC236}">
                <a16:creationId xmlns:a16="http://schemas.microsoft.com/office/drawing/2014/main" id="{A8222331-E3E0-0A1D-AA43-1B2A2D8F1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286" y="3386749"/>
            <a:ext cx="7809334" cy="10779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245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>
            <a:extLst>
              <a:ext uri="{FF2B5EF4-FFF2-40B4-BE49-F238E27FC236}">
                <a16:creationId xmlns:a16="http://schemas.microsoft.com/office/drawing/2014/main" id="{3448A53F-59F0-10F7-A986-2A0ECAB27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6" t="128" r="13542" b="92908"/>
          <a:stretch/>
        </p:blipFill>
        <p:spPr>
          <a:xfrm>
            <a:off x="0" y="4310"/>
            <a:ext cx="12191999" cy="6849380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59FB12-2C89-85B2-9962-D0944D32CA1D}"/>
              </a:ext>
            </a:extLst>
          </p:cNvPr>
          <p:cNvSpPr/>
          <p:nvPr userDrawn="1"/>
        </p:nvSpPr>
        <p:spPr>
          <a:xfrm>
            <a:off x="3649371" y="3040885"/>
            <a:ext cx="2703781" cy="176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0" b="1" u="none" strike="noStrike" kern="1200" cap="none" spc="0" normalizeH="0" baseline="0" dirty="0">
                <a:ln>
                  <a:noFill/>
                </a:ln>
                <a:solidFill>
                  <a:srgbClr val="C00000">
                    <a:alpha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7" name="Ellipse 1">
            <a:extLst>
              <a:ext uri="{FF2B5EF4-FFF2-40B4-BE49-F238E27FC236}">
                <a16:creationId xmlns:a16="http://schemas.microsoft.com/office/drawing/2014/main" id="{BB8E8025-8D86-CE10-A90B-F1228B924434}"/>
              </a:ext>
            </a:extLst>
          </p:cNvPr>
          <p:cNvSpPr/>
          <p:nvPr userDrawn="1"/>
        </p:nvSpPr>
        <p:spPr>
          <a:xfrm rot="19839724">
            <a:off x="882491" y="2716010"/>
            <a:ext cx="2527674" cy="2527610"/>
          </a:xfrm>
          <a:custGeom>
            <a:avLst/>
            <a:gdLst>
              <a:gd name="connsiteX0" fmla="*/ 0 w 3412273"/>
              <a:gd name="connsiteY0" fmla="*/ 1706137 h 3412273"/>
              <a:gd name="connsiteX1" fmla="*/ 1706137 w 3412273"/>
              <a:gd name="connsiteY1" fmla="*/ 0 h 3412273"/>
              <a:gd name="connsiteX2" fmla="*/ 3412274 w 3412273"/>
              <a:gd name="connsiteY2" fmla="*/ 1706137 h 3412273"/>
              <a:gd name="connsiteX3" fmla="*/ 1706137 w 3412273"/>
              <a:gd name="connsiteY3" fmla="*/ 3412274 h 3412273"/>
              <a:gd name="connsiteX4" fmla="*/ 0 w 3412273"/>
              <a:gd name="connsiteY4" fmla="*/ 1706137 h 3412273"/>
              <a:gd name="connsiteX0" fmla="*/ 13319 w 3425593"/>
              <a:gd name="connsiteY0" fmla="*/ 1706137 h 3412274"/>
              <a:gd name="connsiteX1" fmla="*/ 1199066 w 3425593"/>
              <a:gd name="connsiteY1" fmla="*/ 0 h 3412274"/>
              <a:gd name="connsiteX2" fmla="*/ 3425593 w 3425593"/>
              <a:gd name="connsiteY2" fmla="*/ 1706137 h 3412274"/>
              <a:gd name="connsiteX3" fmla="*/ 1719456 w 3425593"/>
              <a:gd name="connsiteY3" fmla="*/ 3412274 h 3412274"/>
              <a:gd name="connsiteX4" fmla="*/ 13319 w 3425593"/>
              <a:gd name="connsiteY4" fmla="*/ 1706137 h 3412274"/>
              <a:gd name="connsiteX0" fmla="*/ 95 w 3412369"/>
              <a:gd name="connsiteY0" fmla="*/ 1706137 h 3412274"/>
              <a:gd name="connsiteX1" fmla="*/ 1185842 w 3412369"/>
              <a:gd name="connsiteY1" fmla="*/ 0 h 3412274"/>
              <a:gd name="connsiteX2" fmla="*/ 3412369 w 3412369"/>
              <a:gd name="connsiteY2" fmla="*/ 1706137 h 3412274"/>
              <a:gd name="connsiteX3" fmla="*/ 1706232 w 3412369"/>
              <a:gd name="connsiteY3" fmla="*/ 3412274 h 3412274"/>
              <a:gd name="connsiteX4" fmla="*/ 95 w 3412369"/>
              <a:gd name="connsiteY4" fmla="*/ 1706137 h 34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369" h="3412274">
                <a:moveTo>
                  <a:pt x="95" y="1706137"/>
                </a:moveTo>
                <a:cubicBezTo>
                  <a:pt x="10007" y="862362"/>
                  <a:pt x="243569" y="0"/>
                  <a:pt x="1185842" y="0"/>
                </a:cubicBezTo>
                <a:cubicBezTo>
                  <a:pt x="2128115" y="0"/>
                  <a:pt x="3412369" y="763864"/>
                  <a:pt x="3412369" y="1706137"/>
                </a:cubicBezTo>
                <a:cubicBezTo>
                  <a:pt x="3412369" y="2648410"/>
                  <a:pt x="2648505" y="3412274"/>
                  <a:pt x="1706232" y="3412274"/>
                </a:cubicBezTo>
                <a:cubicBezTo>
                  <a:pt x="763959" y="3412274"/>
                  <a:pt x="-9817" y="2549912"/>
                  <a:pt x="95" y="17061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8D3EDE-31D9-1AA4-CFAC-A149D5D83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1"/>
          <a:stretch/>
        </p:blipFill>
        <p:spPr>
          <a:xfrm>
            <a:off x="1044604" y="2956421"/>
            <a:ext cx="2059185" cy="2046785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BF6B57-2250-C42D-6655-954C5A9F8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/>
          <a:stretch/>
        </p:blipFill>
        <p:spPr>
          <a:xfrm>
            <a:off x="8603181" y="233645"/>
            <a:ext cx="3223169" cy="1042795"/>
          </a:xfrm>
          <a:prstGeom prst="rect">
            <a:avLst/>
          </a:prstGeom>
        </p:spPr>
      </p:pic>
      <p:sp>
        <p:nvSpPr>
          <p:cNvPr id="14" name="2 Subtítulo">
            <a:extLst>
              <a:ext uri="{FF2B5EF4-FFF2-40B4-BE49-F238E27FC236}">
                <a16:creationId xmlns:a16="http://schemas.microsoft.com/office/drawing/2014/main" id="{A8222331-E3E0-0A1D-AA43-1B2A2D8F1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286" y="3386749"/>
            <a:ext cx="7809334" cy="10779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601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>
            <a:extLst>
              <a:ext uri="{FF2B5EF4-FFF2-40B4-BE49-F238E27FC236}">
                <a16:creationId xmlns:a16="http://schemas.microsoft.com/office/drawing/2014/main" id="{3448A53F-59F0-10F7-A986-2A0ECAB27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6" t="128" r="13542" b="92908"/>
          <a:stretch/>
        </p:blipFill>
        <p:spPr>
          <a:xfrm>
            <a:off x="0" y="4310"/>
            <a:ext cx="12191999" cy="6849380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id="{4F59FB12-2C89-85B2-9962-D0944D32CA1D}"/>
              </a:ext>
            </a:extLst>
          </p:cNvPr>
          <p:cNvSpPr/>
          <p:nvPr userDrawn="1"/>
        </p:nvSpPr>
        <p:spPr>
          <a:xfrm>
            <a:off x="3649371" y="3040885"/>
            <a:ext cx="2703781" cy="176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0" b="1" u="none" strike="noStrike" kern="1200" cap="none" spc="0" normalizeH="0" baseline="0" dirty="0">
              <a:ln>
                <a:noFill/>
              </a:ln>
              <a:solidFill>
                <a:srgbClr val="C00000">
                  <a:alpha val="1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">
            <a:extLst>
              <a:ext uri="{FF2B5EF4-FFF2-40B4-BE49-F238E27FC236}">
                <a16:creationId xmlns:a16="http://schemas.microsoft.com/office/drawing/2014/main" id="{BB8E8025-8D86-CE10-A90B-F1228B924434}"/>
              </a:ext>
            </a:extLst>
          </p:cNvPr>
          <p:cNvSpPr/>
          <p:nvPr userDrawn="1"/>
        </p:nvSpPr>
        <p:spPr>
          <a:xfrm rot="19839724">
            <a:off x="882491" y="2716010"/>
            <a:ext cx="2527674" cy="2527610"/>
          </a:xfrm>
          <a:custGeom>
            <a:avLst/>
            <a:gdLst>
              <a:gd name="connsiteX0" fmla="*/ 0 w 3412273"/>
              <a:gd name="connsiteY0" fmla="*/ 1706137 h 3412273"/>
              <a:gd name="connsiteX1" fmla="*/ 1706137 w 3412273"/>
              <a:gd name="connsiteY1" fmla="*/ 0 h 3412273"/>
              <a:gd name="connsiteX2" fmla="*/ 3412274 w 3412273"/>
              <a:gd name="connsiteY2" fmla="*/ 1706137 h 3412273"/>
              <a:gd name="connsiteX3" fmla="*/ 1706137 w 3412273"/>
              <a:gd name="connsiteY3" fmla="*/ 3412274 h 3412273"/>
              <a:gd name="connsiteX4" fmla="*/ 0 w 3412273"/>
              <a:gd name="connsiteY4" fmla="*/ 1706137 h 3412273"/>
              <a:gd name="connsiteX0" fmla="*/ 13319 w 3425593"/>
              <a:gd name="connsiteY0" fmla="*/ 1706137 h 3412274"/>
              <a:gd name="connsiteX1" fmla="*/ 1199066 w 3425593"/>
              <a:gd name="connsiteY1" fmla="*/ 0 h 3412274"/>
              <a:gd name="connsiteX2" fmla="*/ 3425593 w 3425593"/>
              <a:gd name="connsiteY2" fmla="*/ 1706137 h 3412274"/>
              <a:gd name="connsiteX3" fmla="*/ 1719456 w 3425593"/>
              <a:gd name="connsiteY3" fmla="*/ 3412274 h 3412274"/>
              <a:gd name="connsiteX4" fmla="*/ 13319 w 3425593"/>
              <a:gd name="connsiteY4" fmla="*/ 1706137 h 3412274"/>
              <a:gd name="connsiteX0" fmla="*/ 95 w 3412369"/>
              <a:gd name="connsiteY0" fmla="*/ 1706137 h 3412274"/>
              <a:gd name="connsiteX1" fmla="*/ 1185842 w 3412369"/>
              <a:gd name="connsiteY1" fmla="*/ 0 h 3412274"/>
              <a:gd name="connsiteX2" fmla="*/ 3412369 w 3412369"/>
              <a:gd name="connsiteY2" fmla="*/ 1706137 h 3412274"/>
              <a:gd name="connsiteX3" fmla="*/ 1706232 w 3412369"/>
              <a:gd name="connsiteY3" fmla="*/ 3412274 h 3412274"/>
              <a:gd name="connsiteX4" fmla="*/ 95 w 3412369"/>
              <a:gd name="connsiteY4" fmla="*/ 1706137 h 34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369" h="3412274">
                <a:moveTo>
                  <a:pt x="95" y="1706137"/>
                </a:moveTo>
                <a:cubicBezTo>
                  <a:pt x="10007" y="862362"/>
                  <a:pt x="243569" y="0"/>
                  <a:pt x="1185842" y="0"/>
                </a:cubicBezTo>
                <a:cubicBezTo>
                  <a:pt x="2128115" y="0"/>
                  <a:pt x="3412369" y="763864"/>
                  <a:pt x="3412369" y="1706137"/>
                </a:cubicBezTo>
                <a:cubicBezTo>
                  <a:pt x="3412369" y="2648410"/>
                  <a:pt x="2648505" y="3412274"/>
                  <a:pt x="1706232" y="3412274"/>
                </a:cubicBezTo>
                <a:cubicBezTo>
                  <a:pt x="763959" y="3412274"/>
                  <a:pt x="-9817" y="2549912"/>
                  <a:pt x="95" y="17061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8D3EDE-31D9-1AA4-CFAC-A149D5D83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1"/>
          <a:stretch/>
        </p:blipFill>
        <p:spPr>
          <a:xfrm>
            <a:off x="1044604" y="2956421"/>
            <a:ext cx="2059185" cy="2046785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BF6B57-2250-C42D-6655-954C5A9F8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/>
          <a:stretch/>
        </p:blipFill>
        <p:spPr>
          <a:xfrm>
            <a:off x="8603181" y="233645"/>
            <a:ext cx="3223169" cy="1042795"/>
          </a:xfrm>
          <a:prstGeom prst="rect">
            <a:avLst/>
          </a:prstGeom>
        </p:spPr>
      </p:pic>
      <p:sp>
        <p:nvSpPr>
          <p:cNvPr id="14" name="2 Subtítulo">
            <a:extLst>
              <a:ext uri="{FF2B5EF4-FFF2-40B4-BE49-F238E27FC236}">
                <a16:creationId xmlns:a16="http://schemas.microsoft.com/office/drawing/2014/main" id="{A8222331-E3E0-0A1D-AA43-1B2A2D8F1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286" y="3386749"/>
            <a:ext cx="7809334" cy="10779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676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6C338E-7A48-42CB-8F72-D579E768E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" r="13541"/>
          <a:stretch/>
        </p:blipFill>
        <p:spPr>
          <a:xfrm>
            <a:off x="3621" y="-14382"/>
            <a:ext cx="12192000" cy="6858000"/>
          </a:xfrm>
          <a:prstGeom prst="rect">
            <a:avLst/>
          </a:prstGeom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79350"/>
            <a:ext cx="8658273" cy="27918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100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Proprietary Information belonging exclusively to Ability Pharmaceuticals, SL - © - </a:t>
            </a:r>
            <a:r>
              <a:rPr lang="en-US" sz="1200" b="1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Limited Distribution B2B - </a:t>
            </a:r>
            <a:r>
              <a:rPr lang="en-US" sz="1100" b="0" kern="1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May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2022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1586610" y="6557345"/>
            <a:ext cx="531632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349819-E825-4497-A622-08343AD8D7D0}" type="slidenum"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pPr algn="r">
                <a:spcBef>
                  <a:spcPts val="7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6BBAE21F-9595-4057-98D7-27E74B16EB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41" y="66976"/>
            <a:ext cx="1656551" cy="405045"/>
          </a:xfrm>
          <a:prstGeom prst="rect">
            <a:avLst/>
          </a:prstGeom>
        </p:spPr>
      </p:pic>
      <p:pic>
        <p:nvPicPr>
          <p:cNvPr id="7" name="Imagen 1">
            <a:extLst>
              <a:ext uri="{FF2B5EF4-FFF2-40B4-BE49-F238E27FC236}">
                <a16:creationId xmlns:a16="http://schemas.microsoft.com/office/drawing/2014/main" id="{8463D5F8-7A4A-0D5C-BF0C-580B8906F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6" t="128" r="13542" b="92908"/>
          <a:stretch/>
        </p:blipFill>
        <p:spPr>
          <a:xfrm>
            <a:off x="0" y="0"/>
            <a:ext cx="12191999" cy="684938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45DBE7-4F4F-F3F1-B3AB-A927302BC8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21" y="368660"/>
            <a:ext cx="8370930" cy="20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Calibri" pitchFamily="34" charset="0"/>
          <a:ea typeface="+mj-ea"/>
          <a:cs typeface="Calibri" pitchFamily="34" charset="0"/>
        </a:defRPr>
      </a:lvl1pPr>
      <a:lvl2pPr marL="742950" indent="-28575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2pPr>
      <a:lvl3pPr marL="1143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3pPr>
      <a:lvl4pPr marL="1600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4pPr>
      <a:lvl5pPr marL="20574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1496A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1496A"/>
          </a:solidFill>
          <a:latin typeface="Calibri" pitchFamily="34" charset="0"/>
          <a:cs typeface="Calibri" pitchFamily="34" charset="0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Calibri" pitchFamily="34" charset="0"/>
          <a:cs typeface="Calibri" pitchFamily="34" charset="0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Calibri" pitchFamily="34" charset="0"/>
          <a:cs typeface="Calibri" pitchFamily="34" charset="0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Calibri" pitchFamily="34" charset="0"/>
          <a:cs typeface="Calibri" pitchFamily="34" charset="0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F40892-8DF9-8451-34B0-83D89123E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75576"/>
          <a:stretch/>
        </p:blipFill>
        <p:spPr>
          <a:xfrm flipH="1">
            <a:off x="9696399" y="941334"/>
            <a:ext cx="2495601" cy="49753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CCAB28F2-70B8-092C-F0C7-4E2BAE766D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6010" y="6525195"/>
            <a:ext cx="531632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349819-E825-4497-A622-08343AD8D7D0}" type="slidenum">
              <a:rPr lang="en-US" sz="1200" b="1">
                <a:solidFill>
                  <a:srgbClr val="172C66"/>
                </a:solidFill>
                <a:latin typeface="Calibri" pitchFamily="34" charset="0"/>
                <a:cs typeface="Calibri" pitchFamily="34" charset="0"/>
              </a:rPr>
              <a:pPr algn="r">
                <a:spcBef>
                  <a:spcPts val="7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US" sz="1200" b="1" dirty="0">
              <a:solidFill>
                <a:srgbClr val="172C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51CA32-E74E-1B98-2EF5-9041F138A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b="38478"/>
          <a:stretch/>
        </p:blipFill>
        <p:spPr>
          <a:xfrm>
            <a:off x="9966430" y="6495977"/>
            <a:ext cx="1529580" cy="304449"/>
          </a:xfrm>
          <a:prstGeom prst="rect">
            <a:avLst/>
          </a:prstGeom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12140E6A-F465-4F14-F50C-66DF6AF41B45}"/>
              </a:ext>
            </a:extLst>
          </p:cNvPr>
          <p:cNvSpPr txBox="1"/>
          <p:nvPr userDrawn="1"/>
        </p:nvSpPr>
        <p:spPr>
          <a:xfrm>
            <a:off x="1010434" y="6571257"/>
            <a:ext cx="1017112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Proprietary Information belonging exclusively to Ability Pharmaceuticals, SL - © - Limited Distribution B2B - January 2023</a:t>
            </a: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6A66578F-4407-B4BD-853D-32755E19C364}"/>
              </a:ext>
            </a:extLst>
          </p:cNvPr>
          <p:cNvCxnSpPr>
            <a:cxnSpLocks/>
          </p:cNvCxnSpPr>
          <p:nvPr userDrawn="1"/>
        </p:nvCxnSpPr>
        <p:spPr>
          <a:xfrm>
            <a:off x="11631615" y="6531053"/>
            <a:ext cx="0" cy="234297"/>
          </a:xfrm>
          <a:prstGeom prst="line">
            <a:avLst/>
          </a:prstGeom>
          <a:ln>
            <a:solidFill>
              <a:srgbClr val="172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2" r:id="rId3"/>
    <p:sldLayoutId id="2147483734" r:id="rId4"/>
    <p:sldLayoutId id="2147483740" r:id="rId5"/>
    <p:sldLayoutId id="2147483736" r:id="rId6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Calibri" pitchFamily="34" charset="0"/>
          <a:ea typeface="+mj-ea"/>
          <a:cs typeface="Calibri" pitchFamily="34" charset="0"/>
        </a:defRPr>
      </a:lvl1pPr>
      <a:lvl2pPr marL="742950" indent="-28575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2pPr>
      <a:lvl3pPr marL="1143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3pPr>
      <a:lvl4pPr marL="1600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4pPr>
      <a:lvl5pPr marL="20574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1496A"/>
          </a:solidFill>
          <a:latin typeface="Arial Narrow" pitchFamily="32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1496A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1496A"/>
          </a:solidFill>
          <a:latin typeface="Calibri" pitchFamily="34" charset="0"/>
          <a:cs typeface="Calibri" pitchFamily="34" charset="0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Calibri" pitchFamily="34" charset="0"/>
          <a:cs typeface="Calibri" pitchFamily="34" charset="0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Calibri" pitchFamily="34" charset="0"/>
          <a:cs typeface="Calibri" pitchFamily="34" charset="0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Calibri" pitchFamily="34" charset="0"/>
          <a:cs typeface="Calibri" pitchFamily="34" charset="0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1496A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22C78AA3-73F1-E06B-2827-4ED7874E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50" y="3158970"/>
            <a:ext cx="11701300" cy="1077987"/>
          </a:xfrm>
        </p:spPr>
        <p:txBody>
          <a:bodyPr/>
          <a:lstStyle/>
          <a:p>
            <a:r>
              <a:rPr lang="fr-FR" sz="3600" dirty="0"/>
              <a:t>INTERACTIONS WITH EUROPEAN MEDICINE AGENCY</a:t>
            </a:r>
          </a:p>
        </p:txBody>
      </p:sp>
    </p:spTree>
    <p:extLst>
      <p:ext uri="{BB962C8B-B14F-4D97-AF65-F5344CB8AC3E}">
        <p14:creationId xmlns:p14="http://schemas.microsoft.com/office/powerpoint/2010/main" val="5465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16620" y="2605684"/>
            <a:ext cx="7558761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n-US" sz="8000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Thank you!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777608" y="3789040"/>
            <a:ext cx="263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www.abilitypharma.com</a:t>
            </a:r>
          </a:p>
        </p:txBody>
      </p:sp>
      <p:pic>
        <p:nvPicPr>
          <p:cNvPr id="15" name="Picture 2" descr="http://www.abilitypharma.com/biblioteca/arxius/fotos/Inverstors/logo_capital_compa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45" y="6422985"/>
            <a:ext cx="756866" cy="33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abilitypharma.com/biblioteca/arxius/fotos/Inverstors/logo_cd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49" y="6555846"/>
            <a:ext cx="454295" cy="2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abilitypharma.com/biblioteca/arxius/fotos/Inverstors/Logo_Gobierno_de_EspaC3B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9" y="6551066"/>
            <a:ext cx="434261" cy="2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://www.madridnetwork.org/Downloader.axd?tipo=imgNoticia&amp;permaLink=Sin%20t%C3%ADtulo-1634684425352223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84" y="6446098"/>
            <a:ext cx="469907" cy="3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http://www.abilitypharma.com/biblioteca/arxius/logoUA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40" y="6493178"/>
            <a:ext cx="815215" cy="2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8" y="6350274"/>
            <a:ext cx="195717" cy="409096"/>
          </a:xfrm>
          <a:prstGeom prst="rect">
            <a:avLst/>
          </a:prstGeom>
        </p:spPr>
      </p:pic>
      <p:pic>
        <p:nvPicPr>
          <p:cNvPr id="21" name="Picture 4" descr="Inic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68" y="6458719"/>
            <a:ext cx="303687" cy="3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adevalles.cat/wp-content/uploads/2014/11/PTV-parc-tecnologic-del-vall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65" y="6417349"/>
            <a:ext cx="342021" cy="3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cambraterrassa.es/ext/difusions/img/logo_accio10_201310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09" y="6519338"/>
            <a:ext cx="480063" cy="2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Government of Catalonia Log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9"/>
          <a:stretch/>
        </p:blipFill>
        <p:spPr bwMode="auto">
          <a:xfrm>
            <a:off x="195599" y="6600546"/>
            <a:ext cx="1078915" cy="1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CEBD33-4427-4527-AA4D-83CAE1EE2C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10" y="6551066"/>
            <a:ext cx="990110" cy="208304"/>
          </a:xfrm>
          <a:prstGeom prst="rect">
            <a:avLst/>
          </a:prstGeom>
        </p:spPr>
      </p:pic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FF685F4-AB74-435B-A744-9660B6909F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26" y="6291278"/>
            <a:ext cx="759069" cy="4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DDFC8F-326D-8176-8275-5CEE3706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406" y="907741"/>
            <a:ext cx="9235187" cy="914371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kern="0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  <a:t>Leading the way in autophagy</a:t>
            </a:r>
            <a:br>
              <a:rPr lang="en-GB" kern="0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GB" dirty="0">
                <a:solidFill>
                  <a:srgbClr val="C00000"/>
                </a:solidFill>
              </a:rPr>
              <a:t>ABTL0812 a pioneering </a:t>
            </a:r>
            <a:r>
              <a:rPr lang="en-GB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approach to cancer treatment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C8559CC3-2E8F-1630-8DBE-03B74478D598}"/>
              </a:ext>
            </a:extLst>
          </p:cNvPr>
          <p:cNvSpPr txBox="1">
            <a:spLocks/>
          </p:cNvSpPr>
          <p:nvPr/>
        </p:nvSpPr>
        <p:spPr>
          <a:xfrm>
            <a:off x="765477" y="129920"/>
            <a:ext cx="10515600" cy="765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49263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742950" indent="-28575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2pPr>
            <a:lvl3pPr marL="1143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3pPr>
            <a:lvl4pPr marL="1600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4pPr>
            <a:lvl5pPr marL="20574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31496A"/>
                </a:solidFill>
                <a:latin typeface="Arial Narrow" pitchFamily="32" charset="0"/>
                <a:cs typeface="Arial" charset="0"/>
              </a:defRPr>
            </a:lvl9pPr>
          </a:lstStyle>
          <a:p>
            <a:r>
              <a:rPr lang="en-GB" kern="0" dirty="0"/>
              <a:t>Who we are? </a:t>
            </a:r>
            <a:endParaRPr lang="fr-FR" kern="0" dirty="0">
              <a:solidFill>
                <a:srgbClr val="C00000"/>
              </a:solidFill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635A8781-FA0C-F828-A418-BAA821F1D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68" y="4869160"/>
            <a:ext cx="483152" cy="48315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C7FD303-1EA7-4B65-AF22-A904F9CF5F97}"/>
              </a:ext>
            </a:extLst>
          </p:cNvPr>
          <p:cNvSpPr txBox="1"/>
          <p:nvPr/>
        </p:nvSpPr>
        <p:spPr>
          <a:xfrm>
            <a:off x="3215680" y="4869160"/>
            <a:ext cx="8976320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0">
              <a:spcBef>
                <a:spcPts val="0"/>
              </a:spcBef>
              <a:spcAft>
                <a:spcPts val="1000"/>
              </a:spcAft>
              <a:buClr>
                <a:srgbClr val="31496A"/>
              </a:buClr>
              <a:defRPr/>
            </a:pPr>
            <a:r>
              <a:rPr lang="en-US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EMA SME status</a:t>
            </a:r>
            <a:r>
              <a:rPr lang="en-US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 granted in 2012, with yearly renewals </a:t>
            </a:r>
            <a:endParaRPr lang="es-ES" dirty="0"/>
          </a:p>
          <a:p>
            <a:pPr marL="355600" lvl="1" indent="0">
              <a:spcBef>
                <a:spcPts val="0"/>
              </a:spcBef>
              <a:spcAft>
                <a:spcPts val="1000"/>
              </a:spcAft>
              <a:buClr>
                <a:srgbClr val="31496A"/>
              </a:buClr>
              <a:defRPr/>
            </a:pPr>
            <a:r>
              <a:rPr lang="en-US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Orphan drug designation </a:t>
            </a:r>
            <a:r>
              <a:rPr lang="en-US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(ODD) for pancreatic cancer, </a:t>
            </a:r>
            <a:r>
              <a:rPr lang="en-US" dirty="0" err="1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bliliary</a:t>
            </a:r>
            <a:r>
              <a:rPr lang="en-US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 cancer and neuroblastoma</a:t>
            </a:r>
            <a:endParaRPr lang="es-ES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355600" lvl="1" indent="0">
              <a:spcBef>
                <a:spcPts val="0"/>
              </a:spcBef>
              <a:spcAft>
                <a:spcPts val="1000"/>
              </a:spcAft>
              <a:buClr>
                <a:srgbClr val="31496A"/>
              </a:buClr>
              <a:defRPr/>
            </a:pPr>
            <a:r>
              <a:rPr lang="en-US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EIC Accelerator pilot grant </a:t>
            </a:r>
            <a:r>
              <a:rPr lang="en-US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(H2020) blended financing first applied in Jan 2020, granted in March 2020 (5.2 M €). </a:t>
            </a:r>
            <a:r>
              <a:rPr lang="en-US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Grant # 954825 - </a:t>
            </a:r>
            <a:r>
              <a:rPr lang="en-US" b="1" dirty="0" err="1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PanC</a:t>
            </a:r>
            <a:r>
              <a:rPr lang="en-US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-ASAP</a:t>
            </a:r>
          </a:p>
        </p:txBody>
      </p:sp>
      <p:pic>
        <p:nvPicPr>
          <p:cNvPr id="8" name="Imagen 6" descr="Icono&#10;&#10;Descripción generada automáticamente">
            <a:extLst>
              <a:ext uri="{FF2B5EF4-FFF2-40B4-BE49-F238E27FC236}">
                <a16:creationId xmlns:a16="http://schemas.microsoft.com/office/drawing/2014/main" id="{8DCEEAA9-C619-7D52-87CA-C9DFA2EE1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02" y="5277715"/>
            <a:ext cx="483152" cy="483152"/>
          </a:xfrm>
          <a:prstGeom prst="rect">
            <a:avLst/>
          </a:prstGeom>
        </p:spPr>
      </p:pic>
      <p:pic>
        <p:nvPicPr>
          <p:cNvPr id="18" name="Imagen 3" descr="Imagen que contiene interior, taza, tabla, café&#10;&#10;Descripción generada automáticamente">
            <a:extLst>
              <a:ext uri="{FF2B5EF4-FFF2-40B4-BE49-F238E27FC236}">
                <a16:creationId xmlns:a16="http://schemas.microsoft.com/office/drawing/2014/main" id="{52605A68-A49F-EF60-4CAA-C75CD3CC6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7" y="4658428"/>
            <a:ext cx="2193368" cy="1830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6" descr="Icono&#10;&#10;Descripción generada automáticamente">
            <a:extLst>
              <a:ext uri="{FF2B5EF4-FFF2-40B4-BE49-F238E27FC236}">
                <a16:creationId xmlns:a16="http://schemas.microsoft.com/office/drawing/2014/main" id="{CDB262E7-0C11-1C21-9D47-D9A4939B6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02" y="5691153"/>
            <a:ext cx="483152" cy="483152"/>
          </a:xfrm>
          <a:prstGeom prst="rect">
            <a:avLst/>
          </a:prstGeom>
        </p:spPr>
      </p:pic>
      <p:sp>
        <p:nvSpPr>
          <p:cNvPr id="20" name="Rectangle: Rounded Corners 31">
            <a:extLst>
              <a:ext uri="{FF2B5EF4-FFF2-40B4-BE49-F238E27FC236}">
                <a16:creationId xmlns:a16="http://schemas.microsoft.com/office/drawing/2014/main" id="{9B6268EC-0BF2-D9AB-DEAD-203E98234DCD}"/>
              </a:ext>
            </a:extLst>
          </p:cNvPr>
          <p:cNvSpPr/>
          <p:nvPr/>
        </p:nvSpPr>
        <p:spPr>
          <a:xfrm>
            <a:off x="2705674" y="2171647"/>
            <a:ext cx="2160000" cy="2160000"/>
          </a:xfrm>
          <a:prstGeom prst="roundRect">
            <a:avLst>
              <a:gd name="adj" fmla="val 904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id="{A3E40249-6C72-7BCA-406D-BD2B78FB2729}"/>
              </a:ext>
            </a:extLst>
          </p:cNvPr>
          <p:cNvSpPr/>
          <p:nvPr/>
        </p:nvSpPr>
        <p:spPr>
          <a:xfrm>
            <a:off x="5045934" y="2174778"/>
            <a:ext cx="2160000" cy="2160000"/>
          </a:xfrm>
          <a:prstGeom prst="roundRect">
            <a:avLst>
              <a:gd name="adj" fmla="val 9045"/>
            </a:avLst>
          </a:prstGeom>
          <a:solidFill>
            <a:srgbClr val="172C66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22" name="Rectangle: Rounded Corners 31">
            <a:extLst>
              <a:ext uri="{FF2B5EF4-FFF2-40B4-BE49-F238E27FC236}">
                <a16:creationId xmlns:a16="http://schemas.microsoft.com/office/drawing/2014/main" id="{481AE795-CD64-189E-EB3B-C54519E72DE8}"/>
              </a:ext>
            </a:extLst>
          </p:cNvPr>
          <p:cNvSpPr/>
          <p:nvPr/>
        </p:nvSpPr>
        <p:spPr>
          <a:xfrm>
            <a:off x="7355784" y="2174778"/>
            <a:ext cx="2190410" cy="2160000"/>
          </a:xfrm>
          <a:prstGeom prst="roundRect">
            <a:avLst>
              <a:gd name="adj" fmla="val 904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itchFamily="2" charset="77"/>
            </a:endParaRPr>
          </a:p>
        </p:txBody>
      </p:sp>
      <p:grpSp>
        <p:nvGrpSpPr>
          <p:cNvPr id="23" name="Grupo 1">
            <a:extLst>
              <a:ext uri="{FF2B5EF4-FFF2-40B4-BE49-F238E27FC236}">
                <a16:creationId xmlns:a16="http://schemas.microsoft.com/office/drawing/2014/main" id="{66214B77-B92F-A57A-165F-F0E6283E9E2E}"/>
              </a:ext>
            </a:extLst>
          </p:cNvPr>
          <p:cNvGrpSpPr/>
          <p:nvPr/>
        </p:nvGrpSpPr>
        <p:grpSpPr>
          <a:xfrm>
            <a:off x="5089303" y="2174778"/>
            <a:ext cx="6797151" cy="2208372"/>
            <a:chOff x="-1492882" y="3758089"/>
            <a:chExt cx="6797151" cy="2208372"/>
          </a:xfrm>
        </p:grpSpPr>
        <p:sp>
          <p:nvSpPr>
            <p:cNvPr id="24" name="Rectangle: Rounded Corners 31">
              <a:extLst>
                <a:ext uri="{FF2B5EF4-FFF2-40B4-BE49-F238E27FC236}">
                  <a16:creationId xmlns:a16="http://schemas.microsoft.com/office/drawing/2014/main" id="{7A8F4ED4-3ACD-B5D5-4C00-DF9B3E553A17}"/>
                </a:ext>
              </a:extLst>
            </p:cNvPr>
            <p:cNvSpPr/>
            <p:nvPr/>
          </p:nvSpPr>
          <p:spPr>
            <a:xfrm>
              <a:off x="3144269" y="3758089"/>
              <a:ext cx="2160000" cy="2160000"/>
            </a:xfrm>
            <a:prstGeom prst="roundRect">
              <a:avLst>
                <a:gd name="adj" fmla="val 9045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A8A5CAC2-129D-D0AE-848D-A0A0972F121F}"/>
                </a:ext>
              </a:extLst>
            </p:cNvPr>
            <p:cNvSpPr txBox="1"/>
            <p:nvPr/>
          </p:nvSpPr>
          <p:spPr>
            <a:xfrm>
              <a:off x="3359449" y="3847859"/>
              <a:ext cx="1729640" cy="48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952FC"/>
                </a:buClr>
                <a:buSzTx/>
                <a:tabLst/>
                <a:defRPr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Broad IP portfolio </a:t>
              </a:r>
              <a:endParaRPr lang="fr-F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39">
              <a:extLst>
                <a:ext uri="{FF2B5EF4-FFF2-40B4-BE49-F238E27FC236}">
                  <a16:creationId xmlns:a16="http://schemas.microsoft.com/office/drawing/2014/main" id="{5CC9D4A9-4017-972F-FBDB-41BE86F7A229}"/>
                </a:ext>
              </a:extLst>
            </p:cNvPr>
            <p:cNvSpPr txBox="1"/>
            <p:nvPr/>
          </p:nvSpPr>
          <p:spPr>
            <a:xfrm>
              <a:off x="-1492882" y="4509652"/>
              <a:ext cx="2100363" cy="14568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952FC"/>
                </a:buClr>
                <a:buSzTx/>
                <a:tabLst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ENDOMETRIAL &amp; LUNG CANCER</a:t>
              </a: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952FC"/>
                </a:buClr>
                <a:buSzTx/>
                <a:tabLst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ORR ↑ PFS ↑ OS↑</a:t>
              </a: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952FC"/>
                </a:buClr>
                <a:buSzTx/>
                <a:tabLst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Lung: 11,2 mo→22,3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mo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952FC"/>
                </a:buClr>
                <a:buSzTx/>
                <a:tabLst/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SPAIN - FRANCE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Rectangle: Rounded Corners 31">
            <a:extLst>
              <a:ext uri="{FF2B5EF4-FFF2-40B4-BE49-F238E27FC236}">
                <a16:creationId xmlns:a16="http://schemas.microsoft.com/office/drawing/2014/main" id="{60F3989C-E18E-7363-9541-C87A2BDAAF6D}"/>
              </a:ext>
            </a:extLst>
          </p:cNvPr>
          <p:cNvSpPr/>
          <p:nvPr/>
        </p:nvSpPr>
        <p:spPr>
          <a:xfrm>
            <a:off x="336187" y="2168860"/>
            <a:ext cx="2160000" cy="2160000"/>
          </a:xfrm>
          <a:prstGeom prst="roundRect">
            <a:avLst>
              <a:gd name="adj" fmla="val 9045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id="{A293742E-A796-4F55-1C69-2102E5C9CB18}"/>
              </a:ext>
            </a:extLst>
          </p:cNvPr>
          <p:cNvSpPr txBox="1"/>
          <p:nvPr/>
        </p:nvSpPr>
        <p:spPr>
          <a:xfrm>
            <a:off x="446194" y="3095258"/>
            <a:ext cx="1989210" cy="1683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ABTL0812 selectively kills cancer cells through AUTOPHAGY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endParaRPr lang="fr-FR" i="1" strike="sngStrik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39">
            <a:extLst>
              <a:ext uri="{FF2B5EF4-FFF2-40B4-BE49-F238E27FC236}">
                <a16:creationId xmlns:a16="http://schemas.microsoft.com/office/drawing/2014/main" id="{74EDB7E9-BF9E-1CD5-0DD6-D551BB0FF00F}"/>
              </a:ext>
            </a:extLst>
          </p:cNvPr>
          <p:cNvSpPr txBox="1"/>
          <p:nvPr/>
        </p:nvSpPr>
        <p:spPr>
          <a:xfrm>
            <a:off x="2803453" y="2213823"/>
            <a:ext cx="1935215" cy="48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457200" fontAlgn="auto"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defRPr/>
            </a:pPr>
            <a:r>
              <a:rPr lang="en-US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Triple Antitumor Effect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377ECEF-7678-DA7A-73F5-A5EA1F6D6B1B}"/>
              </a:ext>
            </a:extLst>
          </p:cNvPr>
          <p:cNvSpPr txBox="1"/>
          <p:nvPr/>
        </p:nvSpPr>
        <p:spPr>
          <a:xfrm>
            <a:off x="2701961" y="2872993"/>
            <a:ext cx="2019138" cy="1383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149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3149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AUTOPHAGY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149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SYNERGY with CT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149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Turns tumors from COLD to HOT immunogenic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9DFB9C30-98D0-DF32-9464-5F007EA244F1}"/>
              </a:ext>
            </a:extLst>
          </p:cNvPr>
          <p:cNvSpPr txBox="1"/>
          <p:nvPr/>
        </p:nvSpPr>
        <p:spPr>
          <a:xfrm>
            <a:off x="442545" y="2206398"/>
            <a:ext cx="2063095" cy="48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Innovative Mechanism of Action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F73E8D04-E383-BCE9-A4F7-B5A09A9757DE}"/>
              </a:ext>
            </a:extLst>
          </p:cNvPr>
          <p:cNvSpPr txBox="1"/>
          <p:nvPr/>
        </p:nvSpPr>
        <p:spPr>
          <a:xfrm>
            <a:off x="7356140" y="2708920"/>
            <a:ext cx="2190410" cy="16838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defRPr/>
            </a:pPr>
            <a:r>
              <a:rPr lang="en-US" sz="1600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PANCREATIC CANCER (PDAC) </a:t>
            </a:r>
          </a:p>
          <a:p>
            <a:pPr lvl="0" algn="ctr" defTabSz="457200" fontAlgn="auto"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defRPr/>
            </a:pPr>
            <a:r>
              <a:rPr lang="en-US" sz="1600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Double-blind placebo-controlled </a:t>
            </a:r>
          </a:p>
          <a:p>
            <a:pPr lvl="0" algn="ctr" defTabSz="457200" fontAlgn="auto"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defRPr/>
            </a:pPr>
            <a:r>
              <a:rPr lang="en-US" sz="1600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 – FRANCE - SPAIN  ISRAEL </a:t>
            </a:r>
          </a:p>
        </p:txBody>
      </p:sp>
      <p:sp>
        <p:nvSpPr>
          <p:cNvPr id="33" name="TextBox 39">
            <a:extLst>
              <a:ext uri="{FF2B5EF4-FFF2-40B4-BE49-F238E27FC236}">
                <a16:creationId xmlns:a16="http://schemas.microsoft.com/office/drawing/2014/main" id="{D6579388-2785-4A1F-AE83-3EA6160368DF}"/>
              </a:ext>
            </a:extLst>
          </p:cNvPr>
          <p:cNvSpPr txBox="1"/>
          <p:nvPr/>
        </p:nvSpPr>
        <p:spPr>
          <a:xfrm>
            <a:off x="5245669" y="2275196"/>
            <a:ext cx="1729640" cy="48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Positive Phase 2a Results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id="{74CC65DD-54FF-C812-9B82-F115F44ADBDE}"/>
              </a:ext>
            </a:extLst>
          </p:cNvPr>
          <p:cNvSpPr txBox="1"/>
          <p:nvPr/>
        </p:nvSpPr>
        <p:spPr>
          <a:xfrm>
            <a:off x="7591529" y="2264548"/>
            <a:ext cx="1729640" cy="48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b="1" dirty="0">
                <a:solidFill>
                  <a:srgbClr val="314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2b Ongoing</a:t>
            </a:r>
            <a:endParaRPr lang="fr-FR" b="1" dirty="0">
              <a:solidFill>
                <a:srgbClr val="3149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3378A166-1D14-CAEE-624A-63EF3FE73C97}"/>
              </a:ext>
            </a:extLst>
          </p:cNvPr>
          <p:cNvSpPr txBox="1"/>
          <p:nvPr/>
        </p:nvSpPr>
        <p:spPr>
          <a:xfrm>
            <a:off x="9747117" y="2946242"/>
            <a:ext cx="2085181" cy="1383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NEW CHEMICAL ENTITY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Chemical synthesis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ORAL SOLUTION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952FC"/>
              </a:buClr>
              <a:buSzTx/>
              <a:tabLst/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CAPSULES </a:t>
            </a: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D7FFFED5-E1CF-1F7C-12FD-30A8445DA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22578" r="17992" b="27375"/>
          <a:stretch/>
        </p:blipFill>
        <p:spPr>
          <a:xfrm>
            <a:off x="293942" y="333151"/>
            <a:ext cx="449730" cy="376272"/>
          </a:xfrm>
          <a:prstGeom prst="rect">
            <a:avLst/>
          </a:prstGeom>
        </p:spPr>
      </p:pic>
      <p:pic>
        <p:nvPicPr>
          <p:cNvPr id="37" name="Graphique 39" descr="Poumons avec un remplissage uni">
            <a:extLst>
              <a:ext uri="{FF2B5EF4-FFF2-40B4-BE49-F238E27FC236}">
                <a16:creationId xmlns:a16="http://schemas.microsoft.com/office/drawing/2014/main" id="{0F6B34A2-1A24-375E-06CA-7D18F5973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923" y="283201"/>
            <a:ext cx="426015" cy="426015"/>
          </a:xfrm>
          <a:prstGeom prst="rect">
            <a:avLst/>
          </a:prstGeom>
        </p:spPr>
      </p:pic>
      <p:pic>
        <p:nvPicPr>
          <p:cNvPr id="38" name="Image 41">
            <a:extLst>
              <a:ext uri="{FF2B5EF4-FFF2-40B4-BE49-F238E27FC236}">
                <a16:creationId xmlns:a16="http://schemas.microsoft.com/office/drawing/2014/main" id="{FE90E0B8-F7DB-2AE9-B767-55DF4EDB4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06" y="291005"/>
            <a:ext cx="426015" cy="4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EF867-97F9-EE4C-AE16-960C602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Development Timeline</a:t>
            </a:r>
          </a:p>
        </p:txBody>
      </p:sp>
      <p:sp>
        <p:nvSpPr>
          <p:cNvPr id="7" name="Fletxa: Cometes angulars 6">
            <a:extLst>
              <a:ext uri="{FF2B5EF4-FFF2-40B4-BE49-F238E27FC236}">
                <a16:creationId xmlns:a16="http://schemas.microsoft.com/office/drawing/2014/main" id="{521BC5B4-978B-5C21-37D0-07077FD77442}"/>
              </a:ext>
            </a:extLst>
          </p:cNvPr>
          <p:cNvSpPr/>
          <p:nvPr/>
        </p:nvSpPr>
        <p:spPr bwMode="auto">
          <a:xfrm>
            <a:off x="3043173" y="1860186"/>
            <a:ext cx="3052827" cy="437328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Preclinical development</a:t>
            </a:r>
          </a:p>
        </p:txBody>
      </p:sp>
      <p:sp>
        <p:nvSpPr>
          <p:cNvPr id="10" name="Fletxa: Cometes angulars 6">
            <a:extLst>
              <a:ext uri="{FF2B5EF4-FFF2-40B4-BE49-F238E27FC236}">
                <a16:creationId xmlns:a16="http://schemas.microsoft.com/office/drawing/2014/main" id="{E57C34BA-E097-28F9-DF09-7A32BA109FDE}"/>
              </a:ext>
            </a:extLst>
          </p:cNvPr>
          <p:cNvSpPr/>
          <p:nvPr/>
        </p:nvSpPr>
        <p:spPr bwMode="auto">
          <a:xfrm>
            <a:off x="325305" y="1835580"/>
            <a:ext cx="2784996" cy="437328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Discovery</a:t>
            </a:r>
          </a:p>
        </p:txBody>
      </p:sp>
      <p:sp>
        <p:nvSpPr>
          <p:cNvPr id="11" name="Fletxa: Cometes angulars 6">
            <a:extLst>
              <a:ext uri="{FF2B5EF4-FFF2-40B4-BE49-F238E27FC236}">
                <a16:creationId xmlns:a16="http://schemas.microsoft.com/office/drawing/2014/main" id="{482AB54E-1589-0289-DDCD-F3F4A8899E2A}"/>
              </a:ext>
            </a:extLst>
          </p:cNvPr>
          <p:cNvSpPr/>
          <p:nvPr/>
        </p:nvSpPr>
        <p:spPr bwMode="auto">
          <a:xfrm>
            <a:off x="6005990" y="1860186"/>
            <a:ext cx="1978616" cy="437328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I</a:t>
            </a:r>
          </a:p>
        </p:txBody>
      </p:sp>
      <p:sp>
        <p:nvSpPr>
          <p:cNvPr id="12" name="Fletxa: Cometes angulars 6">
            <a:extLst>
              <a:ext uri="{FF2B5EF4-FFF2-40B4-BE49-F238E27FC236}">
                <a16:creationId xmlns:a16="http://schemas.microsoft.com/office/drawing/2014/main" id="{FFDFE4FB-F3AA-131B-C783-4249F6893E7E}"/>
              </a:ext>
            </a:extLst>
          </p:cNvPr>
          <p:cNvSpPr/>
          <p:nvPr/>
        </p:nvSpPr>
        <p:spPr bwMode="auto">
          <a:xfrm>
            <a:off x="7859014" y="1860186"/>
            <a:ext cx="2110658" cy="437328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II a</a:t>
            </a:r>
          </a:p>
        </p:txBody>
      </p:sp>
      <p:sp>
        <p:nvSpPr>
          <p:cNvPr id="13" name="Fletxa: Cometes angulars 6">
            <a:extLst>
              <a:ext uri="{FF2B5EF4-FFF2-40B4-BE49-F238E27FC236}">
                <a16:creationId xmlns:a16="http://schemas.microsoft.com/office/drawing/2014/main" id="{09082FBF-376D-B446-02F7-172A5DA39BF2}"/>
              </a:ext>
            </a:extLst>
          </p:cNvPr>
          <p:cNvSpPr/>
          <p:nvPr/>
        </p:nvSpPr>
        <p:spPr bwMode="auto">
          <a:xfrm>
            <a:off x="9878024" y="1860186"/>
            <a:ext cx="1978616" cy="437328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II b</a:t>
            </a:r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ABFDF9CE-2F9D-ED46-0363-1D0882FD5A81}"/>
              </a:ext>
            </a:extLst>
          </p:cNvPr>
          <p:cNvCxnSpPr>
            <a:cxnSpLocks/>
          </p:cNvCxnSpPr>
          <p:nvPr/>
        </p:nvCxnSpPr>
        <p:spPr>
          <a:xfrm flipV="1">
            <a:off x="2630615" y="2378248"/>
            <a:ext cx="0" cy="2565285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53702F-5224-0D78-EAF5-A7D9FC2AA429}"/>
              </a:ext>
            </a:extLst>
          </p:cNvPr>
          <p:cNvSpPr txBox="1"/>
          <p:nvPr/>
        </p:nvSpPr>
        <p:spPr>
          <a:xfrm>
            <a:off x="5208518" y="4260848"/>
            <a:ext cx="259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Scientific Advice Neuroblastoma (2014)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B949C4-6733-8B84-4E48-641F4FA0C7FE}"/>
              </a:ext>
            </a:extLst>
          </p:cNvPr>
          <p:cNvSpPr txBox="1"/>
          <p:nvPr/>
        </p:nvSpPr>
        <p:spPr>
          <a:xfrm>
            <a:off x="6391874" y="3535850"/>
            <a:ext cx="203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ODD Neuroblastoma (2015)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D18C19E-27A6-CB1D-9CB2-76358C923DDD}"/>
              </a:ext>
            </a:extLst>
          </p:cNvPr>
          <p:cNvSpPr txBox="1"/>
          <p:nvPr/>
        </p:nvSpPr>
        <p:spPr>
          <a:xfrm>
            <a:off x="1550495" y="5030596"/>
            <a:ext cx="259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First ODD Application Pancreatic Cancer (2011)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4997D3-D8FF-66FA-D471-01B9705F2776}"/>
              </a:ext>
            </a:extLst>
          </p:cNvPr>
          <p:cNvSpPr txBox="1"/>
          <p:nvPr/>
        </p:nvSpPr>
        <p:spPr>
          <a:xfrm>
            <a:off x="7238799" y="5049180"/>
            <a:ext cx="20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ODD Pancreatic Cancer (2017)</a:t>
            </a:r>
          </a:p>
        </p:txBody>
      </p:sp>
      <p:sp>
        <p:nvSpPr>
          <p:cNvPr id="27" name="Rounded Rectangle 52">
            <a:extLst>
              <a:ext uri="{FF2B5EF4-FFF2-40B4-BE49-F238E27FC236}">
                <a16:creationId xmlns:a16="http://schemas.microsoft.com/office/drawing/2014/main" id="{CE60BA56-DDEB-EF10-08DB-165454F290B7}"/>
              </a:ext>
            </a:extLst>
          </p:cNvPr>
          <p:cNvSpPr/>
          <p:nvPr/>
        </p:nvSpPr>
        <p:spPr>
          <a:xfrm>
            <a:off x="425369" y="1442582"/>
            <a:ext cx="2617803" cy="31702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2009 - 2011</a:t>
            </a:r>
          </a:p>
        </p:txBody>
      </p:sp>
      <p:sp>
        <p:nvSpPr>
          <p:cNvPr id="28" name="Rounded Rectangle 52">
            <a:extLst>
              <a:ext uri="{FF2B5EF4-FFF2-40B4-BE49-F238E27FC236}">
                <a16:creationId xmlns:a16="http://schemas.microsoft.com/office/drawing/2014/main" id="{04192439-0EEE-5D30-7649-1F98F9468606}"/>
              </a:ext>
            </a:extLst>
          </p:cNvPr>
          <p:cNvSpPr/>
          <p:nvPr/>
        </p:nvSpPr>
        <p:spPr>
          <a:xfrm>
            <a:off x="3080665" y="1442582"/>
            <a:ext cx="2784996" cy="32199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2012 - 2013</a:t>
            </a:r>
          </a:p>
        </p:txBody>
      </p: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F5BF7FDF-FC2D-E109-4D51-87D2A76071C7}"/>
              </a:ext>
            </a:extLst>
          </p:cNvPr>
          <p:cNvSpPr/>
          <p:nvPr/>
        </p:nvSpPr>
        <p:spPr>
          <a:xfrm>
            <a:off x="5921294" y="1442582"/>
            <a:ext cx="2063312" cy="32199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2014 - 2016</a:t>
            </a:r>
          </a:p>
        </p:txBody>
      </p:sp>
      <p:sp>
        <p:nvSpPr>
          <p:cNvPr id="30" name="Rounded Rectangle 52">
            <a:extLst>
              <a:ext uri="{FF2B5EF4-FFF2-40B4-BE49-F238E27FC236}">
                <a16:creationId xmlns:a16="http://schemas.microsoft.com/office/drawing/2014/main" id="{141AC9A5-742C-AC9E-2777-D8D178FA7B84}"/>
              </a:ext>
            </a:extLst>
          </p:cNvPr>
          <p:cNvSpPr/>
          <p:nvPr/>
        </p:nvSpPr>
        <p:spPr>
          <a:xfrm>
            <a:off x="8032853" y="1442582"/>
            <a:ext cx="1528532" cy="32199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2017 - 2020</a:t>
            </a:r>
          </a:p>
        </p:txBody>
      </p:sp>
      <p:sp>
        <p:nvSpPr>
          <p:cNvPr id="31" name="Rounded Rectangle 52">
            <a:extLst>
              <a:ext uri="{FF2B5EF4-FFF2-40B4-BE49-F238E27FC236}">
                <a16:creationId xmlns:a16="http://schemas.microsoft.com/office/drawing/2014/main" id="{95155323-DD41-7AD3-6F66-9307B1C8905B}"/>
              </a:ext>
            </a:extLst>
          </p:cNvPr>
          <p:cNvSpPr/>
          <p:nvPr/>
        </p:nvSpPr>
        <p:spPr>
          <a:xfrm>
            <a:off x="9609632" y="1442582"/>
            <a:ext cx="2248612" cy="321233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2021– To Date</a:t>
            </a:r>
          </a:p>
        </p:txBody>
      </p: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D7419E81-6FF9-B5D8-0673-8090CBAC91D4}"/>
              </a:ext>
            </a:extLst>
          </p:cNvPr>
          <p:cNvCxnSpPr>
            <a:cxnSpLocks/>
          </p:cNvCxnSpPr>
          <p:nvPr/>
        </p:nvCxnSpPr>
        <p:spPr>
          <a:xfrm flipV="1">
            <a:off x="6501045" y="2378248"/>
            <a:ext cx="0" cy="1890210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8C7ECA0D-388D-709F-DA72-7D637C727E49}"/>
              </a:ext>
            </a:extLst>
          </p:cNvPr>
          <p:cNvCxnSpPr>
            <a:cxnSpLocks/>
          </p:cNvCxnSpPr>
          <p:nvPr/>
        </p:nvCxnSpPr>
        <p:spPr>
          <a:xfrm flipH="1" flipV="1">
            <a:off x="7261245" y="2378248"/>
            <a:ext cx="4885" cy="1160128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49F00E40-4A01-D146-C231-95AEBCF39ACE}"/>
              </a:ext>
            </a:extLst>
          </p:cNvPr>
          <p:cNvCxnSpPr>
            <a:cxnSpLocks/>
          </p:cNvCxnSpPr>
          <p:nvPr/>
        </p:nvCxnSpPr>
        <p:spPr>
          <a:xfrm flipV="1">
            <a:off x="8301245" y="2378248"/>
            <a:ext cx="0" cy="2670932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0A2DE7C8-8D07-ABD8-6E98-B459D779DCFE}"/>
              </a:ext>
            </a:extLst>
          </p:cNvPr>
          <p:cNvCxnSpPr>
            <a:cxnSpLocks/>
          </p:cNvCxnSpPr>
          <p:nvPr/>
        </p:nvCxnSpPr>
        <p:spPr>
          <a:xfrm flipV="1">
            <a:off x="8914343" y="2393885"/>
            <a:ext cx="0" cy="1080120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0F87EF6-0778-65BC-1419-B1C284453080}"/>
              </a:ext>
            </a:extLst>
          </p:cNvPr>
          <p:cNvSpPr txBox="1"/>
          <p:nvPr/>
        </p:nvSpPr>
        <p:spPr>
          <a:xfrm>
            <a:off x="9921425" y="5030596"/>
            <a:ext cx="2129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Protocol Assistance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Pancreatic Cancer (2021)</a:t>
            </a:r>
          </a:p>
        </p:txBody>
      </p:sp>
      <p:cxnSp>
        <p:nvCxnSpPr>
          <p:cNvPr id="41" name="Straight Connector 16">
            <a:extLst>
              <a:ext uri="{FF2B5EF4-FFF2-40B4-BE49-F238E27FC236}">
                <a16:creationId xmlns:a16="http://schemas.microsoft.com/office/drawing/2014/main" id="{77B20300-7945-630E-5E48-182871A133C8}"/>
              </a:ext>
            </a:extLst>
          </p:cNvPr>
          <p:cNvCxnSpPr>
            <a:cxnSpLocks/>
          </p:cNvCxnSpPr>
          <p:nvPr/>
        </p:nvCxnSpPr>
        <p:spPr>
          <a:xfrm flipV="1">
            <a:off x="11001545" y="2378248"/>
            <a:ext cx="0" cy="2655951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59A3573B-3A3D-C5BD-93D6-245E7E683A15}"/>
              </a:ext>
            </a:extLst>
          </p:cNvPr>
          <p:cNvCxnSpPr>
            <a:cxnSpLocks/>
          </p:cNvCxnSpPr>
          <p:nvPr/>
        </p:nvCxnSpPr>
        <p:spPr>
          <a:xfrm flipV="1">
            <a:off x="9381365" y="2393885"/>
            <a:ext cx="0" cy="1931530"/>
          </a:xfrm>
          <a:prstGeom prst="line">
            <a:avLst/>
          </a:prstGeom>
          <a:ln w="19050">
            <a:solidFill>
              <a:schemeClr val="accent3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F567732-2D40-55C7-BC1B-C144BF94723F}"/>
              </a:ext>
            </a:extLst>
          </p:cNvPr>
          <p:cNvSpPr txBox="1"/>
          <p:nvPr/>
        </p:nvSpPr>
        <p:spPr>
          <a:xfrm>
            <a:off x="8352694" y="4324182"/>
            <a:ext cx="212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PRIME Endometrial Cancer (2019)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4DF3ED8-BCA5-39E9-21B7-6C9D387EA01A}"/>
              </a:ext>
            </a:extLst>
          </p:cNvPr>
          <p:cNvSpPr txBox="1"/>
          <p:nvPr/>
        </p:nvSpPr>
        <p:spPr>
          <a:xfrm>
            <a:off x="8352695" y="3535850"/>
            <a:ext cx="17487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ODD Biliary Tract Cancer (2018)</a:t>
            </a:r>
          </a:p>
        </p:txBody>
      </p:sp>
    </p:spTree>
    <p:extLst>
      <p:ext uri="{BB962C8B-B14F-4D97-AF65-F5344CB8AC3E}">
        <p14:creationId xmlns:p14="http://schemas.microsoft.com/office/powerpoint/2010/main" val="4526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40" grpId="0"/>
      <p:bldP spid="46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>
            <a:extLst>
              <a:ext uri="{FF2B5EF4-FFF2-40B4-BE49-F238E27FC236}">
                <a16:creationId xmlns:a16="http://schemas.microsoft.com/office/drawing/2014/main" id="{7A2B6D2E-FE62-6C81-3CDB-C23F15DAE592}"/>
              </a:ext>
            </a:extLst>
          </p:cNvPr>
          <p:cNvSpPr txBox="1"/>
          <p:nvPr/>
        </p:nvSpPr>
        <p:spPr>
          <a:xfrm>
            <a:off x="2225569" y="4959386"/>
            <a:ext cx="8055895" cy="11757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r>
              <a:rPr lang="en-US" sz="2000" b="1" u="sng" dirty="0">
                <a:latin typeface="Calibri" pitchFamily="34" charset="0"/>
                <a:cs typeface="Calibri" pitchFamily="34" charset="0"/>
              </a:rPr>
              <a:t>Feedback provided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:</a:t>
            </a:r>
            <a:br>
              <a:rPr lang="en-US" sz="2000" b="1" dirty="0">
                <a:latin typeface="Calibri" pitchFamily="34" charset="0"/>
                <a:cs typeface="Calibri" pitchFamily="34" charset="0"/>
              </a:rPr>
            </a:br>
            <a:r>
              <a:rPr lang="en-US" sz="2000" b="1" dirty="0">
                <a:latin typeface="Calibri" pitchFamily="34" charset="0"/>
                <a:cs typeface="Calibri" pitchFamily="34" charset="0"/>
              </a:rPr>
              <a:t>Significant benefit data limited</a:t>
            </a:r>
          </a:p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APPLICATION WITHDRAWN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7AD8A25-B975-7F83-6082-1A4FA756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  <a:t>Our interactions with the EMA – </a:t>
            </a:r>
            <a:r>
              <a:rPr lang="en-US" dirty="0">
                <a:solidFill>
                  <a:srgbClr val="B20C0F"/>
                </a:solidFill>
              </a:rPr>
              <a:t>ODD example</a:t>
            </a:r>
            <a:endParaRPr lang="ca-ES" dirty="0">
              <a:solidFill>
                <a:srgbClr val="B20C0F"/>
              </a:solidFill>
            </a:endParaRPr>
          </a:p>
        </p:txBody>
      </p:sp>
      <p:cxnSp>
        <p:nvCxnSpPr>
          <p:cNvPr id="7" name="Connecteur droit avec flèche 22">
            <a:extLst>
              <a:ext uri="{FF2B5EF4-FFF2-40B4-BE49-F238E27FC236}">
                <a16:creationId xmlns:a16="http://schemas.microsoft.com/office/drawing/2014/main" id="{00823D7B-B059-1EFF-9EF4-38405097CBAD}"/>
              </a:ext>
            </a:extLst>
          </p:cNvPr>
          <p:cNvCxnSpPr>
            <a:cxnSpLocks/>
          </p:cNvCxnSpPr>
          <p:nvPr/>
        </p:nvCxnSpPr>
        <p:spPr>
          <a:xfrm>
            <a:off x="245350" y="1955366"/>
            <a:ext cx="11520000" cy="0"/>
          </a:xfrm>
          <a:prstGeom prst="straightConnector1">
            <a:avLst/>
          </a:prstGeom>
          <a:solidFill>
            <a:srgbClr val="F3EDFF"/>
          </a:solidFill>
          <a:ln w="25400">
            <a:solidFill>
              <a:srgbClr val="888686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52">
            <a:extLst>
              <a:ext uri="{FF2B5EF4-FFF2-40B4-BE49-F238E27FC236}">
                <a16:creationId xmlns:a16="http://schemas.microsoft.com/office/drawing/2014/main" id="{3607A493-A502-A95E-422D-C1965AE1DBF2}"/>
              </a:ext>
            </a:extLst>
          </p:cNvPr>
          <p:cNvSpPr/>
          <p:nvPr/>
        </p:nvSpPr>
        <p:spPr>
          <a:xfrm>
            <a:off x="3484021" y="1794368"/>
            <a:ext cx="1171819" cy="321996"/>
          </a:xfrm>
          <a:prstGeom prst="roundRect">
            <a:avLst>
              <a:gd name="adj" fmla="val 50000"/>
            </a:avLst>
          </a:prstGeom>
          <a:solidFill>
            <a:srgbClr val="172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2012</a:t>
            </a: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6D8C502C-92E3-A8FC-1320-7A523ACD4D85}"/>
              </a:ext>
            </a:extLst>
          </p:cNvPr>
          <p:cNvSpPr/>
          <p:nvPr/>
        </p:nvSpPr>
        <p:spPr>
          <a:xfrm>
            <a:off x="239563" y="1796559"/>
            <a:ext cx="1171819" cy="321996"/>
          </a:xfrm>
          <a:prstGeom prst="roundRect">
            <a:avLst>
              <a:gd name="adj" fmla="val 50000"/>
            </a:avLst>
          </a:prstGeom>
          <a:solidFill>
            <a:srgbClr val="172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2011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2EB19EA-5B03-964C-DB28-D859524DF7B8}"/>
              </a:ext>
            </a:extLst>
          </p:cNvPr>
          <p:cNvGrpSpPr/>
          <p:nvPr/>
        </p:nvGrpSpPr>
        <p:grpSpPr>
          <a:xfrm>
            <a:off x="1055440" y="1884378"/>
            <a:ext cx="2591850" cy="2016212"/>
            <a:chOff x="1250932" y="1178750"/>
            <a:chExt cx="2591850" cy="2016212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2235E2A1-4759-5EDE-AE7D-3CE221620DC4}"/>
                </a:ext>
              </a:extLst>
            </p:cNvPr>
            <p:cNvGrpSpPr/>
            <p:nvPr/>
          </p:nvGrpSpPr>
          <p:grpSpPr>
            <a:xfrm>
              <a:off x="2423770" y="1178750"/>
              <a:ext cx="161840" cy="1169839"/>
              <a:chOff x="3102055" y="3654025"/>
              <a:chExt cx="161840" cy="1169839"/>
            </a:xfrm>
          </p:grpSpPr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8DD50816-619B-837E-EB20-2DCFFA2A2843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" name="Straight Connector 16">
                <a:extLst>
                  <a:ext uri="{FF2B5EF4-FFF2-40B4-BE49-F238E27FC236}">
                    <a16:creationId xmlns:a16="http://schemas.microsoft.com/office/drawing/2014/main" id="{7B6A5522-BB03-C06F-158B-CA7E1A324E5E}"/>
                  </a:ext>
                </a:extLst>
              </p:cNvPr>
              <p:cNvCxnSpPr>
                <a:cxnSpLocks/>
                <a:endCxn id="17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ounded Rectangle 72">
              <a:extLst>
                <a:ext uri="{FF2B5EF4-FFF2-40B4-BE49-F238E27FC236}">
                  <a16:creationId xmlns:a16="http://schemas.microsoft.com/office/drawing/2014/main" id="{B40AFCF3-7CC1-5999-2663-AAEF2714E8FA}"/>
                </a:ext>
              </a:extLst>
            </p:cNvPr>
            <p:cNvSpPr/>
            <p:nvPr/>
          </p:nvSpPr>
          <p:spPr>
            <a:xfrm>
              <a:off x="1982074" y="235971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NOVEMBER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3EAC8BA-7A88-8A55-1B7B-5A6FD75E083F}"/>
                </a:ext>
              </a:extLst>
            </p:cNvPr>
            <p:cNvSpPr txBox="1"/>
            <p:nvPr/>
          </p:nvSpPr>
          <p:spPr>
            <a:xfrm>
              <a:off x="1250932" y="2671742"/>
              <a:ext cx="259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Request and pre-submission meeting request  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4138B8C-6379-E657-1B33-65F0C5E35A9D}"/>
              </a:ext>
            </a:extLst>
          </p:cNvPr>
          <p:cNvGrpSpPr/>
          <p:nvPr/>
        </p:nvGrpSpPr>
        <p:grpSpPr>
          <a:xfrm>
            <a:off x="5352063" y="1884378"/>
            <a:ext cx="161840" cy="1169839"/>
            <a:chOff x="3102055" y="3654025"/>
            <a:chExt cx="161840" cy="1169839"/>
          </a:xfrm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B44DA497-5FE6-A3B2-ECF8-22E4354C2859}"/>
                </a:ext>
              </a:extLst>
            </p:cNvPr>
            <p:cNvSpPr/>
            <p:nvPr/>
          </p:nvSpPr>
          <p:spPr>
            <a:xfrm>
              <a:off x="3102055" y="3654025"/>
              <a:ext cx="161840" cy="161840"/>
            </a:xfrm>
            <a:prstGeom prst="ellipse">
              <a:avLst/>
            </a:prstGeom>
            <a:solidFill>
              <a:srgbClr val="172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7" name="Straight Connector 16">
              <a:extLst>
                <a:ext uri="{FF2B5EF4-FFF2-40B4-BE49-F238E27FC236}">
                  <a16:creationId xmlns:a16="http://schemas.microsoft.com/office/drawing/2014/main" id="{0780DCE8-4541-662F-5218-434957A6A2A9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3182975" y="3815864"/>
              <a:ext cx="0" cy="100800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72">
            <a:extLst>
              <a:ext uri="{FF2B5EF4-FFF2-40B4-BE49-F238E27FC236}">
                <a16:creationId xmlns:a16="http://schemas.microsoft.com/office/drawing/2014/main" id="{8686CE5F-79F3-78C9-859B-7B7840BEF2A6}"/>
              </a:ext>
            </a:extLst>
          </p:cNvPr>
          <p:cNvSpPr/>
          <p:nvPr/>
        </p:nvSpPr>
        <p:spPr>
          <a:xfrm>
            <a:off x="4910367" y="3065338"/>
            <a:ext cx="1045231" cy="28471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JANUARY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59239E7-A85D-40B9-2A7E-447132498A8F}"/>
              </a:ext>
            </a:extLst>
          </p:cNvPr>
          <p:cNvSpPr txBox="1"/>
          <p:nvPr/>
        </p:nvSpPr>
        <p:spPr>
          <a:xfrm>
            <a:off x="4179225" y="3377370"/>
            <a:ext cx="259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Pre-submission meeting &amp; Submission 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99DA3E5-37EF-B49F-DA98-68A613AAB10F}"/>
              </a:ext>
            </a:extLst>
          </p:cNvPr>
          <p:cNvGrpSpPr/>
          <p:nvPr/>
        </p:nvGrpSpPr>
        <p:grpSpPr>
          <a:xfrm>
            <a:off x="8637428" y="1884378"/>
            <a:ext cx="161840" cy="1169839"/>
            <a:chOff x="3102055" y="3654025"/>
            <a:chExt cx="161840" cy="1169839"/>
          </a:xfrm>
        </p:grpSpPr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27D232EA-B948-C0A0-7975-E8B326EF4C3F}"/>
                </a:ext>
              </a:extLst>
            </p:cNvPr>
            <p:cNvSpPr/>
            <p:nvPr/>
          </p:nvSpPr>
          <p:spPr>
            <a:xfrm>
              <a:off x="3102055" y="3654025"/>
              <a:ext cx="161840" cy="161840"/>
            </a:xfrm>
            <a:prstGeom prst="ellipse">
              <a:avLst/>
            </a:prstGeom>
            <a:solidFill>
              <a:srgbClr val="172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2" name="Straight Connector 16">
              <a:extLst>
                <a:ext uri="{FF2B5EF4-FFF2-40B4-BE49-F238E27FC236}">
                  <a16:creationId xmlns:a16="http://schemas.microsoft.com/office/drawing/2014/main" id="{1CAACD27-EF98-021F-D2ED-1A1CDA980521}"/>
                </a:ext>
              </a:extLst>
            </p:cNvPr>
            <p:cNvCxnSpPr>
              <a:cxnSpLocks/>
              <a:endCxn id="31" idx="4"/>
            </p:cNvCxnSpPr>
            <p:nvPr/>
          </p:nvCxnSpPr>
          <p:spPr>
            <a:xfrm flipV="1">
              <a:off x="3182975" y="3815864"/>
              <a:ext cx="0" cy="100800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72">
            <a:extLst>
              <a:ext uri="{FF2B5EF4-FFF2-40B4-BE49-F238E27FC236}">
                <a16:creationId xmlns:a16="http://schemas.microsoft.com/office/drawing/2014/main" id="{14947746-5DF5-B8EE-0D17-92A4CF319D2F}"/>
              </a:ext>
            </a:extLst>
          </p:cNvPr>
          <p:cNvSpPr/>
          <p:nvPr/>
        </p:nvSpPr>
        <p:spPr>
          <a:xfrm>
            <a:off x="8195732" y="3065338"/>
            <a:ext cx="1045231" cy="284713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APRIL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7CC6665-C7C8-B28F-CC56-44FBB21EA0C4}"/>
              </a:ext>
            </a:extLst>
          </p:cNvPr>
          <p:cNvSpPr txBox="1"/>
          <p:nvPr/>
        </p:nvSpPr>
        <p:spPr>
          <a:xfrm>
            <a:off x="7716180" y="3455421"/>
            <a:ext cx="2591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COMP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Hearing to the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Application withdrawn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50998B1-AD52-2CD5-2156-49573A7C0FED}"/>
              </a:ext>
            </a:extLst>
          </p:cNvPr>
          <p:cNvSpPr txBox="1"/>
          <p:nvPr/>
        </p:nvSpPr>
        <p:spPr>
          <a:xfrm>
            <a:off x="-106057" y="1067527"/>
            <a:ext cx="609600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2011: ODD pancreatic cancer request  -  WITHDRAWN</a:t>
            </a:r>
          </a:p>
        </p:txBody>
      </p:sp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4BA612B2-F3E6-E37C-1D59-62B2CDB83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52" y="5069395"/>
            <a:ext cx="503069" cy="5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29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1A90588-C643-0016-2F9D-3ADB5A22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  <a:t>Our interactions with the EMA –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ODD example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F4CEC19-DF2B-7FB4-BFC1-A7DFA62A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8730"/>
            <a:ext cx="10321255" cy="856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556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defRPr/>
            </a:pPr>
            <a:r>
              <a:rPr lang="en-US" sz="2800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2012: ODD pancreatic cancer request  </a:t>
            </a:r>
            <a:r>
              <a:rPr lang="en-US" sz="2800" b="1" u="sng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Lessons learned</a:t>
            </a:r>
          </a:p>
          <a:p>
            <a:pPr marL="355600" marR="0" lvl="1" indent="0" algn="l" defTabSz="449263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endParaRPr lang="en-US" sz="2400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812800" marR="0" lvl="1" indent="-457200" algn="l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2400" dirty="0">
              <a:solidFill>
                <a:srgbClr val="31496A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EDA75B-01C1-ABD7-B4B0-21BE17B069D0}"/>
              </a:ext>
            </a:extLst>
          </p:cNvPr>
          <p:cNvSpPr txBox="1"/>
          <p:nvPr/>
        </p:nvSpPr>
        <p:spPr>
          <a:xfrm>
            <a:off x="1572997" y="1881904"/>
            <a:ext cx="9046005" cy="389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Pre-submission meetings are useful to identify the submission weaknesses, BUT NO WARRANT OF SUCCESS</a:t>
            </a:r>
          </a:p>
          <a:p>
            <a:pPr marL="285750" lvl="1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detailed list of questions</a:t>
            </a:r>
          </a:p>
          <a:p>
            <a:pPr marL="285750" lvl="1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 with EMA officers &amp; Committee members permit high quality interactions</a:t>
            </a:r>
          </a:p>
          <a:p>
            <a:pPr marL="285750" marR="0" lvl="1" algn="just" eaLnBrk="1" latinLnBrk="0" hangingPunct="1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/>
              <a:defRPr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 to re-apply: Demonstration of SIGNIFICANT BENEFIT IS KEY to succeed if other treatments are available.</a:t>
            </a:r>
          </a:p>
          <a:p>
            <a:pPr marL="285750" marR="0" lvl="1" algn="just" eaLnBrk="1" latinLnBrk="0" hangingPunct="1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/>
              <a:defRPr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FDA does not have significant benefit requirements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E1671598-D654-D4DF-2720-8BC1276E1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56" y="5623812"/>
            <a:ext cx="1000543" cy="10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7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372C8D-CF5F-D12B-3C34-97E23E7C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  <a:t>Our interactions with the EMA – </a:t>
            </a:r>
            <a:r>
              <a:rPr lang="en-US" dirty="0">
                <a:solidFill>
                  <a:srgbClr val="C00000"/>
                </a:solidFill>
              </a:rPr>
              <a:t>ODD example</a:t>
            </a: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6A7003-2419-382C-BD2E-C5CC28737807}"/>
              </a:ext>
            </a:extLst>
          </p:cNvPr>
          <p:cNvSpPr txBox="1"/>
          <p:nvPr/>
        </p:nvSpPr>
        <p:spPr>
          <a:xfrm>
            <a:off x="2215125" y="5261341"/>
            <a:ext cx="8055895" cy="11757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r>
              <a:rPr lang="en-US" sz="2000" b="1" u="sng" dirty="0">
                <a:latin typeface="Calibri" pitchFamily="34" charset="0"/>
                <a:cs typeface="Calibri" pitchFamily="34" charset="0"/>
              </a:rPr>
              <a:t>Tips for ODD maintenance:</a:t>
            </a:r>
          </a:p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Be aware that yearly renewals are required – annual report</a:t>
            </a:r>
          </a:p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Verify and test IT requirements for submission in advance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B91DE81D-BDC3-3019-19DC-8C2AD3262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81" y="5389564"/>
            <a:ext cx="547885" cy="547885"/>
          </a:xfrm>
          <a:prstGeom prst="rect">
            <a:avLst/>
          </a:prstGeom>
        </p:spPr>
      </p:pic>
      <p:cxnSp>
        <p:nvCxnSpPr>
          <p:cNvPr id="7" name="Connecteur droit avec flèche 22">
            <a:extLst>
              <a:ext uri="{FF2B5EF4-FFF2-40B4-BE49-F238E27FC236}">
                <a16:creationId xmlns:a16="http://schemas.microsoft.com/office/drawing/2014/main" id="{780225B1-CDD1-3F38-5D88-EE2B316E4E14}"/>
              </a:ext>
            </a:extLst>
          </p:cNvPr>
          <p:cNvCxnSpPr>
            <a:cxnSpLocks/>
          </p:cNvCxnSpPr>
          <p:nvPr/>
        </p:nvCxnSpPr>
        <p:spPr>
          <a:xfrm>
            <a:off x="245350" y="1865356"/>
            <a:ext cx="11520000" cy="0"/>
          </a:xfrm>
          <a:prstGeom prst="straightConnector1">
            <a:avLst/>
          </a:prstGeom>
          <a:solidFill>
            <a:srgbClr val="F3EDFF"/>
          </a:solidFill>
          <a:ln w="25400">
            <a:solidFill>
              <a:srgbClr val="888686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52">
            <a:extLst>
              <a:ext uri="{FF2B5EF4-FFF2-40B4-BE49-F238E27FC236}">
                <a16:creationId xmlns:a16="http://schemas.microsoft.com/office/drawing/2014/main" id="{381731D6-A04B-50B8-5488-02DC0CC92948}"/>
              </a:ext>
            </a:extLst>
          </p:cNvPr>
          <p:cNvSpPr/>
          <p:nvPr/>
        </p:nvSpPr>
        <p:spPr>
          <a:xfrm>
            <a:off x="239563" y="1706549"/>
            <a:ext cx="1171819" cy="321996"/>
          </a:xfrm>
          <a:prstGeom prst="roundRect">
            <a:avLst>
              <a:gd name="adj" fmla="val 50000"/>
            </a:avLst>
          </a:prstGeom>
          <a:solidFill>
            <a:srgbClr val="172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2017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F1F0471-0F45-89EB-300B-65CEE9F5E368}"/>
              </a:ext>
            </a:extLst>
          </p:cNvPr>
          <p:cNvGrpSpPr/>
          <p:nvPr/>
        </p:nvGrpSpPr>
        <p:grpSpPr>
          <a:xfrm>
            <a:off x="1190455" y="1794368"/>
            <a:ext cx="2295255" cy="2016212"/>
            <a:chOff x="1340942" y="1178750"/>
            <a:chExt cx="2295255" cy="201621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FFE00BA-2C95-2516-C7C9-99F293267C7E}"/>
                </a:ext>
              </a:extLst>
            </p:cNvPr>
            <p:cNvGrpSpPr/>
            <p:nvPr/>
          </p:nvGrpSpPr>
          <p:grpSpPr>
            <a:xfrm>
              <a:off x="2423770" y="1178750"/>
              <a:ext cx="161840" cy="1169839"/>
              <a:chOff x="3102055" y="3654025"/>
              <a:chExt cx="161840" cy="1169839"/>
            </a:xfrm>
          </p:grpSpPr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A6925B53-1F43-ECF6-B82E-B43BEA7DEC87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5" name="Straight Connector 16">
                <a:extLst>
                  <a:ext uri="{FF2B5EF4-FFF2-40B4-BE49-F238E27FC236}">
                    <a16:creationId xmlns:a16="http://schemas.microsoft.com/office/drawing/2014/main" id="{DADBEB77-9865-DD9A-3CB9-EE69B025B1B2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72">
              <a:extLst>
                <a:ext uri="{FF2B5EF4-FFF2-40B4-BE49-F238E27FC236}">
                  <a16:creationId xmlns:a16="http://schemas.microsoft.com/office/drawing/2014/main" id="{2FD1595D-87FA-F12A-2071-D3CC4A888F71}"/>
                </a:ext>
              </a:extLst>
            </p:cNvPr>
            <p:cNvSpPr/>
            <p:nvPr/>
          </p:nvSpPr>
          <p:spPr>
            <a:xfrm>
              <a:off x="1982074" y="235971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FEBRUARY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02D6FC4-6A9D-99F7-EC5B-7188485C95B9}"/>
                </a:ext>
              </a:extLst>
            </p:cNvPr>
            <p:cNvSpPr txBox="1"/>
            <p:nvPr/>
          </p:nvSpPr>
          <p:spPr>
            <a:xfrm>
              <a:off x="1340942" y="2671742"/>
              <a:ext cx="2295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Request for pre-submission meeting   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082F633-48CA-A979-69C9-F2A52C26915C}"/>
              </a:ext>
            </a:extLst>
          </p:cNvPr>
          <p:cNvGrpSpPr/>
          <p:nvPr/>
        </p:nvGrpSpPr>
        <p:grpSpPr>
          <a:xfrm>
            <a:off x="2675620" y="1794368"/>
            <a:ext cx="2591850" cy="2894772"/>
            <a:chOff x="4179225" y="1794368"/>
            <a:chExt cx="2591850" cy="2894772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343E308-C5B0-6123-E3B0-071B66D35329}"/>
                </a:ext>
              </a:extLst>
            </p:cNvPr>
            <p:cNvGrpSpPr/>
            <p:nvPr/>
          </p:nvGrpSpPr>
          <p:grpSpPr>
            <a:xfrm>
              <a:off x="5352063" y="1794368"/>
              <a:ext cx="161840" cy="2429839"/>
              <a:chOff x="3102055" y="3654025"/>
              <a:chExt cx="161840" cy="2429839"/>
            </a:xfrm>
          </p:grpSpPr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86531E2A-5494-EE1A-7E54-792BB1AE9AB6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" name="Straight Connector 16">
                <a:extLst>
                  <a:ext uri="{FF2B5EF4-FFF2-40B4-BE49-F238E27FC236}">
                    <a16:creationId xmlns:a16="http://schemas.microsoft.com/office/drawing/2014/main" id="{9887EE60-3174-8643-B1E5-BAAD5781465C}"/>
                  </a:ext>
                </a:extLst>
              </p:cNvPr>
              <p:cNvCxnSpPr>
                <a:cxnSpLocks/>
                <a:endCxn id="17" idx="4"/>
              </p:cNvCxnSpPr>
              <p:nvPr/>
            </p:nvCxnSpPr>
            <p:spPr>
              <a:xfrm flipV="1">
                <a:off x="3182975" y="3815864"/>
                <a:ext cx="0" cy="226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ounded Rectangle 72">
              <a:extLst>
                <a:ext uri="{FF2B5EF4-FFF2-40B4-BE49-F238E27FC236}">
                  <a16:creationId xmlns:a16="http://schemas.microsoft.com/office/drawing/2014/main" id="{2395ECB7-A2B8-4686-E4EF-0EB1D2DF1FEA}"/>
                </a:ext>
              </a:extLst>
            </p:cNvPr>
            <p:cNvSpPr/>
            <p:nvPr/>
          </p:nvSpPr>
          <p:spPr>
            <a:xfrm>
              <a:off x="4910367" y="4069331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MARCH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5A7E945-D19D-E860-5FAE-DCF47852F4BC}"/>
                </a:ext>
              </a:extLst>
            </p:cNvPr>
            <p:cNvSpPr txBox="1"/>
            <p:nvPr/>
          </p:nvSpPr>
          <p:spPr>
            <a:xfrm>
              <a:off x="4179225" y="4381363"/>
              <a:ext cx="259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Pre-submission meeting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F2A22AF-96D0-6880-1E0E-B4D1F29E8AF4}"/>
              </a:ext>
            </a:extLst>
          </p:cNvPr>
          <p:cNvGrpSpPr/>
          <p:nvPr/>
        </p:nvGrpSpPr>
        <p:grpSpPr>
          <a:xfrm>
            <a:off x="5240905" y="1794368"/>
            <a:ext cx="2025225" cy="1878820"/>
            <a:chOff x="5735960" y="1794368"/>
            <a:chExt cx="2025225" cy="187882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3F7510B-9A85-76DE-A620-5A8B4A6EC12C}"/>
                </a:ext>
              </a:extLst>
            </p:cNvPr>
            <p:cNvGrpSpPr/>
            <p:nvPr/>
          </p:nvGrpSpPr>
          <p:grpSpPr>
            <a:xfrm>
              <a:off x="6657208" y="1794368"/>
              <a:ext cx="161840" cy="1169839"/>
              <a:chOff x="3102055" y="3654025"/>
              <a:chExt cx="161840" cy="1169839"/>
            </a:xfrm>
          </p:grpSpPr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A29F51C5-D49B-EB4D-A2D1-9F33ADCCEF3A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3" name="Straight Connector 16">
                <a:extLst>
                  <a:ext uri="{FF2B5EF4-FFF2-40B4-BE49-F238E27FC236}">
                    <a16:creationId xmlns:a16="http://schemas.microsoft.com/office/drawing/2014/main" id="{7F4FD838-623F-87A7-EBE9-84E6089B7FF7}"/>
                  </a:ext>
                </a:extLst>
              </p:cNvPr>
              <p:cNvCxnSpPr>
                <a:cxnSpLocks/>
                <a:endCxn id="22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ounded Rectangle 72">
              <a:extLst>
                <a:ext uri="{FF2B5EF4-FFF2-40B4-BE49-F238E27FC236}">
                  <a16:creationId xmlns:a16="http://schemas.microsoft.com/office/drawing/2014/main" id="{804B3406-7CBB-9326-EB34-63A42D242438}"/>
                </a:ext>
              </a:extLst>
            </p:cNvPr>
            <p:cNvSpPr/>
            <p:nvPr/>
          </p:nvSpPr>
          <p:spPr>
            <a:xfrm>
              <a:off x="6215512" y="2975328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MAY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849CE4A-B0BC-5BDF-1FF9-FA3743E574D7}"/>
                </a:ext>
              </a:extLst>
            </p:cNvPr>
            <p:cNvSpPr txBox="1"/>
            <p:nvPr/>
          </p:nvSpPr>
          <p:spPr>
            <a:xfrm>
              <a:off x="5735960" y="3365411"/>
              <a:ext cx="2025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Submission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65DAA29-4B9B-DCC9-C72A-20F1DAF00985}"/>
              </a:ext>
            </a:extLst>
          </p:cNvPr>
          <p:cNvSpPr txBox="1"/>
          <p:nvPr/>
        </p:nvSpPr>
        <p:spPr>
          <a:xfrm>
            <a:off x="-106057" y="977517"/>
            <a:ext cx="609600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2017: New ODD pancreatic cancer request - APPROVED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012EAD1-A3FF-0C8E-5C98-78B912748E7E}"/>
              </a:ext>
            </a:extLst>
          </p:cNvPr>
          <p:cNvGrpSpPr/>
          <p:nvPr/>
        </p:nvGrpSpPr>
        <p:grpSpPr>
          <a:xfrm>
            <a:off x="7464590" y="1794368"/>
            <a:ext cx="2591850" cy="1800769"/>
            <a:chOff x="1250932" y="1178750"/>
            <a:chExt cx="2591850" cy="1800769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19C5C82-A2D3-1B0A-ED5D-899060FF4653}"/>
                </a:ext>
              </a:extLst>
            </p:cNvPr>
            <p:cNvGrpSpPr/>
            <p:nvPr/>
          </p:nvGrpSpPr>
          <p:grpSpPr>
            <a:xfrm>
              <a:off x="2423770" y="1178750"/>
              <a:ext cx="161840" cy="1169839"/>
              <a:chOff x="3102055" y="3654025"/>
              <a:chExt cx="161840" cy="1169839"/>
            </a:xfrm>
          </p:grpSpPr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A79CCE58-AB2B-5B53-7025-425C4AF0F38B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2" name="Straight Connector 16">
                <a:extLst>
                  <a:ext uri="{FF2B5EF4-FFF2-40B4-BE49-F238E27FC236}">
                    <a16:creationId xmlns:a16="http://schemas.microsoft.com/office/drawing/2014/main" id="{C8FBEE6C-698D-0CE2-DBD9-176F926639F0}"/>
                  </a:ext>
                </a:extLst>
              </p:cNvPr>
              <p:cNvCxnSpPr>
                <a:cxnSpLocks/>
                <a:endCxn id="31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72">
              <a:extLst>
                <a:ext uri="{FF2B5EF4-FFF2-40B4-BE49-F238E27FC236}">
                  <a16:creationId xmlns:a16="http://schemas.microsoft.com/office/drawing/2014/main" id="{6A7F20C9-86D0-B7DB-E307-271D35ACF4CD}"/>
                </a:ext>
              </a:extLst>
            </p:cNvPr>
            <p:cNvSpPr/>
            <p:nvPr/>
          </p:nvSpPr>
          <p:spPr>
            <a:xfrm>
              <a:off x="1982074" y="235971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JULY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2F39DB3-1E11-F1B0-8A5F-20D9DF9A69B8}"/>
                </a:ext>
              </a:extLst>
            </p:cNvPr>
            <p:cNvSpPr txBox="1"/>
            <p:nvPr/>
          </p:nvSpPr>
          <p:spPr>
            <a:xfrm>
              <a:off x="1250932" y="2671742"/>
              <a:ext cx="259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COMP positive feedback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56918C8-0FC3-4FC1-24D7-2D95D3F035E7}"/>
              </a:ext>
            </a:extLst>
          </p:cNvPr>
          <p:cNvGrpSpPr/>
          <p:nvPr/>
        </p:nvGrpSpPr>
        <p:grpSpPr>
          <a:xfrm>
            <a:off x="9354800" y="1808820"/>
            <a:ext cx="2591850" cy="1800769"/>
            <a:chOff x="1250932" y="1178750"/>
            <a:chExt cx="2591850" cy="1800769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2DB10B5-7A0A-1AF4-06A1-982D392ABAE2}"/>
                </a:ext>
              </a:extLst>
            </p:cNvPr>
            <p:cNvGrpSpPr/>
            <p:nvPr/>
          </p:nvGrpSpPr>
          <p:grpSpPr>
            <a:xfrm>
              <a:off x="2423770" y="1178750"/>
              <a:ext cx="161840" cy="1169839"/>
              <a:chOff x="3102055" y="3654025"/>
              <a:chExt cx="161840" cy="1169839"/>
            </a:xfrm>
          </p:grpSpPr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B56C399C-D2A3-3723-A02B-80123CF78A93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9" name="Straight Connector 16">
                <a:extLst>
                  <a:ext uri="{FF2B5EF4-FFF2-40B4-BE49-F238E27FC236}">
                    <a16:creationId xmlns:a16="http://schemas.microsoft.com/office/drawing/2014/main" id="{8B128D5E-6F3B-B1FE-FB1A-7B119C7615F7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ounded Rectangle 72">
              <a:extLst>
                <a:ext uri="{FF2B5EF4-FFF2-40B4-BE49-F238E27FC236}">
                  <a16:creationId xmlns:a16="http://schemas.microsoft.com/office/drawing/2014/main" id="{F160B1AF-0A38-EA93-0DB4-E59CEDAA160E}"/>
                </a:ext>
              </a:extLst>
            </p:cNvPr>
            <p:cNvSpPr/>
            <p:nvPr/>
          </p:nvSpPr>
          <p:spPr>
            <a:xfrm>
              <a:off x="1982074" y="235971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AUGUST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777F0C5-7E7C-2946-08A1-4ED4BD9E2D4A}"/>
                </a:ext>
              </a:extLst>
            </p:cNvPr>
            <p:cNvSpPr txBox="1"/>
            <p:nvPr/>
          </p:nvSpPr>
          <p:spPr>
            <a:xfrm>
              <a:off x="1250932" y="2671742"/>
              <a:ext cx="259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EU Approval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5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0D961840-58BC-2AC3-1851-C947DB01D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76" b="9313"/>
          <a:stretch/>
        </p:blipFill>
        <p:spPr>
          <a:xfrm>
            <a:off x="1933446" y="2292842"/>
            <a:ext cx="8370929" cy="3522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A221DB-74E9-4470-9843-D3FD8D7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149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ABTL0812 phase 2b trial ongoing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49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2000" i="1" dirty="0">
                <a:solidFill>
                  <a:srgbClr val="C00000"/>
                </a:solidFill>
              </a:rPr>
              <a:t>To assess safety and efficacy in Metastatic Pancreatic Cancer (PDAC)</a:t>
            </a:r>
          </a:p>
        </p:txBody>
      </p:sp>
      <p:sp>
        <p:nvSpPr>
          <p:cNvPr id="58" name="正方形/長方形 112">
            <a:extLst>
              <a:ext uri="{FF2B5EF4-FFF2-40B4-BE49-F238E27FC236}">
                <a16:creationId xmlns:a16="http://schemas.microsoft.com/office/drawing/2014/main" id="{7223E3D2-49CF-4B97-A7E4-3997ACE0BFEB}"/>
              </a:ext>
            </a:extLst>
          </p:cNvPr>
          <p:cNvSpPr/>
          <p:nvPr/>
        </p:nvSpPr>
        <p:spPr>
          <a:xfrm>
            <a:off x="844014" y="949347"/>
            <a:ext cx="10509786" cy="5169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altLang="ja-JP" sz="1400" b="1" i="1" u="none" strike="noStrike" kern="1200" cap="none" spc="0" normalizeH="0" baseline="0" noProof="0" dirty="0">
                <a:ln>
                  <a:noFill/>
                </a:ln>
                <a:solidFill>
                  <a:srgbClr val="3149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Double blind, Placebo-controlled, Randomized, multicenter Dose-escalation Study of ABTL0812 administered Orally as a Combination Agent with SoC to Subjects with Metastatic Pancreatic Cancer EUDRA CT 2020-002791-13</a:t>
            </a:r>
          </a:p>
        </p:txBody>
      </p:sp>
      <p:sp>
        <p:nvSpPr>
          <p:cNvPr id="30" name="Flecha: pentágono 29">
            <a:extLst>
              <a:ext uri="{FF2B5EF4-FFF2-40B4-BE49-F238E27FC236}">
                <a16:creationId xmlns:a16="http://schemas.microsoft.com/office/drawing/2014/main" id="{4C5D0026-4798-4092-8898-4DDDDA397AC4}"/>
              </a:ext>
            </a:extLst>
          </p:cNvPr>
          <p:cNvSpPr/>
          <p:nvPr/>
        </p:nvSpPr>
        <p:spPr bwMode="auto">
          <a:xfrm>
            <a:off x="2064175" y="1693868"/>
            <a:ext cx="3067450" cy="214969"/>
          </a:xfrm>
          <a:prstGeom prst="homePlate">
            <a:avLst/>
          </a:prstGeom>
          <a:solidFill>
            <a:srgbClr val="3149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FOLFIRINOX + ABTL0812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6085A1AB-2B65-486A-8D97-EE18D7954D44}"/>
              </a:ext>
            </a:extLst>
          </p:cNvPr>
          <p:cNvSpPr/>
          <p:nvPr/>
        </p:nvSpPr>
        <p:spPr bwMode="auto">
          <a:xfrm>
            <a:off x="5013171" y="1693868"/>
            <a:ext cx="4590214" cy="214969"/>
          </a:xfrm>
          <a:prstGeom prst="chevron">
            <a:avLst/>
          </a:prstGeom>
          <a:solidFill>
            <a:srgbClr val="C16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ABTL0812 single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therapy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BFEDB22-3B94-4632-AD25-0DC22672843C}"/>
              </a:ext>
            </a:extLst>
          </p:cNvPr>
          <p:cNvSpPr/>
          <p:nvPr/>
        </p:nvSpPr>
        <p:spPr bwMode="auto">
          <a:xfrm>
            <a:off x="2000545" y="1693868"/>
            <a:ext cx="218189" cy="214969"/>
          </a:xfrm>
          <a:prstGeom prst="rect">
            <a:avLst/>
          </a:prstGeom>
          <a:solidFill>
            <a:srgbClr val="C16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" name="Flecha: pentágono 32">
            <a:extLst>
              <a:ext uri="{FF2B5EF4-FFF2-40B4-BE49-F238E27FC236}">
                <a16:creationId xmlns:a16="http://schemas.microsoft.com/office/drawing/2014/main" id="{EDC4F29F-8772-4131-A144-293F772A5F46}"/>
              </a:ext>
            </a:extLst>
          </p:cNvPr>
          <p:cNvSpPr/>
          <p:nvPr/>
        </p:nvSpPr>
        <p:spPr bwMode="auto">
          <a:xfrm>
            <a:off x="2064175" y="1989048"/>
            <a:ext cx="3067450" cy="214969"/>
          </a:xfrm>
          <a:prstGeom prst="homePlate">
            <a:avLst/>
          </a:prstGeom>
          <a:solidFill>
            <a:srgbClr val="3149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FOLFIRINOX + PLACEBO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Flecha: cheurón 38">
            <a:extLst>
              <a:ext uri="{FF2B5EF4-FFF2-40B4-BE49-F238E27FC236}">
                <a16:creationId xmlns:a16="http://schemas.microsoft.com/office/drawing/2014/main" id="{B20D83CF-45A2-42C8-80E2-876E4042F5D3}"/>
              </a:ext>
            </a:extLst>
          </p:cNvPr>
          <p:cNvSpPr/>
          <p:nvPr/>
        </p:nvSpPr>
        <p:spPr bwMode="auto">
          <a:xfrm>
            <a:off x="5013171" y="1989048"/>
            <a:ext cx="4590214" cy="214969"/>
          </a:xfrm>
          <a:prstGeom prst="chevron">
            <a:avLst/>
          </a:prstGeom>
          <a:solidFill>
            <a:srgbClr val="C16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PLACEBO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27EEFB7-C2FB-4932-83C3-4DB5F682815D}"/>
              </a:ext>
            </a:extLst>
          </p:cNvPr>
          <p:cNvSpPr/>
          <p:nvPr/>
        </p:nvSpPr>
        <p:spPr bwMode="auto">
          <a:xfrm>
            <a:off x="2000545" y="1989048"/>
            <a:ext cx="218189" cy="214969"/>
          </a:xfrm>
          <a:prstGeom prst="rect">
            <a:avLst/>
          </a:prstGeom>
          <a:solidFill>
            <a:srgbClr val="C160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1D9757F9-377B-46C5-73D7-D05C8745F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0" y="116039"/>
            <a:ext cx="657666" cy="657666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trial could be transformed into phase 3 pivotal trial leading to an early approval expected in 2025</a:t>
            </a:r>
          </a:p>
        </p:txBody>
      </p:sp>
    </p:spTree>
    <p:extLst>
      <p:ext uri="{BB962C8B-B14F-4D97-AF65-F5344CB8AC3E}">
        <p14:creationId xmlns:p14="http://schemas.microsoft.com/office/powerpoint/2010/main" val="410814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372C8D-CF5F-D12B-3C34-97E23E7C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  <a:t>Our interactions with the EMA –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Protocol assistance</a:t>
            </a: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6A7003-2419-382C-BD2E-C5CC28737807}"/>
              </a:ext>
            </a:extLst>
          </p:cNvPr>
          <p:cNvSpPr txBox="1"/>
          <p:nvPr/>
        </p:nvSpPr>
        <p:spPr>
          <a:xfrm>
            <a:off x="2215125" y="4956285"/>
            <a:ext cx="8471385" cy="11757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5560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defRPr/>
            </a:pPr>
            <a:r>
              <a:rPr lang="en-US" sz="2000" b="1" u="sng" dirty="0">
                <a:latin typeface="Calibri" pitchFamily="34" charset="0"/>
                <a:cs typeface="Calibri" pitchFamily="34" charset="0"/>
              </a:rPr>
              <a:t>Feedback provided:</a:t>
            </a:r>
            <a:br>
              <a:rPr lang="en-US" sz="2000" b="1" u="sng" dirty="0">
                <a:latin typeface="Calibri" pitchFamily="34" charset="0"/>
                <a:cs typeface="Calibri" pitchFamily="34" charset="0"/>
              </a:rPr>
            </a:br>
            <a:r>
              <a:rPr lang="en-US" sz="2000" b="1" dirty="0">
                <a:latin typeface="Calibri" pitchFamily="34" charset="0"/>
                <a:cs typeface="Calibri" pitchFamily="34" charset="0"/>
              </a:rPr>
              <a:t>All interactions were in writing</a:t>
            </a:r>
          </a:p>
          <a:p>
            <a:pPr marL="35560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Lack of opportunities for dialog through F2F meetings or video-conference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Connecteur droit avec flèche 22">
            <a:extLst>
              <a:ext uri="{FF2B5EF4-FFF2-40B4-BE49-F238E27FC236}">
                <a16:creationId xmlns:a16="http://schemas.microsoft.com/office/drawing/2014/main" id="{780225B1-CDD1-3F38-5D88-EE2B316E4E14}"/>
              </a:ext>
            </a:extLst>
          </p:cNvPr>
          <p:cNvCxnSpPr>
            <a:cxnSpLocks/>
          </p:cNvCxnSpPr>
          <p:nvPr/>
        </p:nvCxnSpPr>
        <p:spPr>
          <a:xfrm>
            <a:off x="245350" y="2147647"/>
            <a:ext cx="11520000" cy="0"/>
          </a:xfrm>
          <a:prstGeom prst="straightConnector1">
            <a:avLst/>
          </a:prstGeom>
          <a:solidFill>
            <a:srgbClr val="F3EDFF"/>
          </a:solidFill>
          <a:ln w="25400">
            <a:solidFill>
              <a:srgbClr val="888686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52">
            <a:extLst>
              <a:ext uri="{FF2B5EF4-FFF2-40B4-BE49-F238E27FC236}">
                <a16:creationId xmlns:a16="http://schemas.microsoft.com/office/drawing/2014/main" id="{381731D6-A04B-50B8-5488-02DC0CC92948}"/>
              </a:ext>
            </a:extLst>
          </p:cNvPr>
          <p:cNvSpPr/>
          <p:nvPr/>
        </p:nvSpPr>
        <p:spPr>
          <a:xfrm>
            <a:off x="239563" y="1988840"/>
            <a:ext cx="1171819" cy="321996"/>
          </a:xfrm>
          <a:prstGeom prst="roundRect">
            <a:avLst>
              <a:gd name="adj" fmla="val 50000"/>
            </a:avLst>
          </a:prstGeom>
          <a:solidFill>
            <a:srgbClr val="172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chemeClr val="bg1"/>
                </a:solidFill>
                <a:latin typeface="Barlow" pitchFamily="2" charset="77"/>
                <a:cs typeface="Poppins" pitchFamily="2" charset="77"/>
              </a:rPr>
              <a:t>2021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F1F0471-0F45-89EB-300B-65CEE9F5E368}"/>
              </a:ext>
            </a:extLst>
          </p:cNvPr>
          <p:cNvGrpSpPr/>
          <p:nvPr/>
        </p:nvGrpSpPr>
        <p:grpSpPr>
          <a:xfrm>
            <a:off x="1190455" y="2076659"/>
            <a:ext cx="2295255" cy="2231656"/>
            <a:chOff x="1340942" y="1178750"/>
            <a:chExt cx="2295255" cy="2231656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FFE00BA-2C95-2516-C7C9-99F293267C7E}"/>
                </a:ext>
              </a:extLst>
            </p:cNvPr>
            <p:cNvGrpSpPr/>
            <p:nvPr/>
          </p:nvGrpSpPr>
          <p:grpSpPr>
            <a:xfrm>
              <a:off x="2423770" y="1178750"/>
              <a:ext cx="161840" cy="1169839"/>
              <a:chOff x="3102055" y="3654025"/>
              <a:chExt cx="161840" cy="1169839"/>
            </a:xfrm>
          </p:grpSpPr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A6925B53-1F43-ECF6-B82E-B43BEA7DEC87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5" name="Straight Connector 16">
                <a:extLst>
                  <a:ext uri="{FF2B5EF4-FFF2-40B4-BE49-F238E27FC236}">
                    <a16:creationId xmlns:a16="http://schemas.microsoft.com/office/drawing/2014/main" id="{DADBEB77-9865-DD9A-3CB9-EE69B025B1B2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72">
              <a:extLst>
                <a:ext uri="{FF2B5EF4-FFF2-40B4-BE49-F238E27FC236}">
                  <a16:creationId xmlns:a16="http://schemas.microsoft.com/office/drawing/2014/main" id="{2FD1595D-87FA-F12A-2071-D3CC4A888F71}"/>
                </a:ext>
              </a:extLst>
            </p:cNvPr>
            <p:cNvSpPr/>
            <p:nvPr/>
          </p:nvSpPr>
          <p:spPr>
            <a:xfrm>
              <a:off x="1982074" y="235971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JANUARY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02D6FC4-6A9D-99F7-EC5B-7188485C95B9}"/>
                </a:ext>
              </a:extLst>
            </p:cNvPr>
            <p:cNvSpPr txBox="1"/>
            <p:nvPr/>
          </p:nvSpPr>
          <p:spPr>
            <a:xfrm>
              <a:off x="1340942" y="2671742"/>
              <a:ext cx="22952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Protocol assistance requested (Preclinical &amp; Clinical questions)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082F633-48CA-A979-69C9-F2A52C26915C}"/>
              </a:ext>
            </a:extLst>
          </p:cNvPr>
          <p:cNvGrpSpPr/>
          <p:nvPr/>
        </p:nvGrpSpPr>
        <p:grpSpPr>
          <a:xfrm>
            <a:off x="4044210" y="2076659"/>
            <a:ext cx="2591850" cy="2524471"/>
            <a:chOff x="4179225" y="1794368"/>
            <a:chExt cx="2591850" cy="2524471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343E308-C5B0-6123-E3B0-071B66D35329}"/>
                </a:ext>
              </a:extLst>
            </p:cNvPr>
            <p:cNvGrpSpPr/>
            <p:nvPr/>
          </p:nvGrpSpPr>
          <p:grpSpPr>
            <a:xfrm>
              <a:off x="5352063" y="1794368"/>
              <a:ext cx="161840" cy="1925839"/>
              <a:chOff x="3102055" y="3654025"/>
              <a:chExt cx="161840" cy="1925839"/>
            </a:xfrm>
          </p:grpSpPr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86531E2A-5494-EE1A-7E54-792BB1AE9AB6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" name="Straight Connector 16">
                <a:extLst>
                  <a:ext uri="{FF2B5EF4-FFF2-40B4-BE49-F238E27FC236}">
                    <a16:creationId xmlns:a16="http://schemas.microsoft.com/office/drawing/2014/main" id="{9887EE60-3174-8643-B1E5-BAAD5781465C}"/>
                  </a:ext>
                </a:extLst>
              </p:cNvPr>
              <p:cNvCxnSpPr>
                <a:cxnSpLocks/>
                <a:endCxn id="17" idx="4"/>
              </p:cNvCxnSpPr>
              <p:nvPr/>
            </p:nvCxnSpPr>
            <p:spPr>
              <a:xfrm flipV="1">
                <a:off x="3182975" y="3815864"/>
                <a:ext cx="0" cy="1764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ounded Rectangle 72">
              <a:extLst>
                <a:ext uri="{FF2B5EF4-FFF2-40B4-BE49-F238E27FC236}">
                  <a16:creationId xmlns:a16="http://schemas.microsoft.com/office/drawing/2014/main" id="{2395ECB7-A2B8-4686-E4EF-0EB1D2DF1FEA}"/>
                </a:ext>
              </a:extLst>
            </p:cNvPr>
            <p:cNvSpPr/>
            <p:nvPr/>
          </p:nvSpPr>
          <p:spPr>
            <a:xfrm>
              <a:off x="4910367" y="369903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MARCH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5A7E945-D19D-E860-5FAE-DCF47852F4BC}"/>
                </a:ext>
              </a:extLst>
            </p:cNvPr>
            <p:cNvSpPr txBox="1"/>
            <p:nvPr/>
          </p:nvSpPr>
          <p:spPr>
            <a:xfrm>
              <a:off x="4179225" y="4011062"/>
              <a:ext cx="259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Response from EMA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F2A22AF-96D0-6880-1E0E-B4D1F29E8AF4}"/>
              </a:ext>
            </a:extLst>
          </p:cNvPr>
          <p:cNvGrpSpPr/>
          <p:nvPr/>
        </p:nvGrpSpPr>
        <p:grpSpPr>
          <a:xfrm>
            <a:off x="6411035" y="2076659"/>
            <a:ext cx="2025225" cy="2094263"/>
            <a:chOff x="5735960" y="1794368"/>
            <a:chExt cx="2025225" cy="2094263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3F7510B-9A85-76DE-A620-5A8B4A6EC12C}"/>
                </a:ext>
              </a:extLst>
            </p:cNvPr>
            <p:cNvGrpSpPr/>
            <p:nvPr/>
          </p:nvGrpSpPr>
          <p:grpSpPr>
            <a:xfrm>
              <a:off x="6657208" y="1794368"/>
              <a:ext cx="161840" cy="1169839"/>
              <a:chOff x="3102055" y="3654025"/>
              <a:chExt cx="161840" cy="1169839"/>
            </a:xfrm>
          </p:grpSpPr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A29F51C5-D49B-EB4D-A2D1-9F33ADCCEF3A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3" name="Straight Connector 16">
                <a:extLst>
                  <a:ext uri="{FF2B5EF4-FFF2-40B4-BE49-F238E27FC236}">
                    <a16:creationId xmlns:a16="http://schemas.microsoft.com/office/drawing/2014/main" id="{7F4FD838-623F-87A7-EBE9-84E6089B7FF7}"/>
                  </a:ext>
                </a:extLst>
              </p:cNvPr>
              <p:cNvCxnSpPr>
                <a:cxnSpLocks/>
                <a:endCxn id="22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ounded Rectangle 72">
              <a:extLst>
                <a:ext uri="{FF2B5EF4-FFF2-40B4-BE49-F238E27FC236}">
                  <a16:creationId xmlns:a16="http://schemas.microsoft.com/office/drawing/2014/main" id="{804B3406-7CBB-9326-EB34-63A42D242438}"/>
                </a:ext>
              </a:extLst>
            </p:cNvPr>
            <p:cNvSpPr/>
            <p:nvPr/>
          </p:nvSpPr>
          <p:spPr>
            <a:xfrm>
              <a:off x="6215512" y="2975328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APRIL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849CE4A-B0BC-5BDF-1FF9-FA3743E574D7}"/>
                </a:ext>
              </a:extLst>
            </p:cNvPr>
            <p:cNvSpPr txBox="1"/>
            <p:nvPr/>
          </p:nvSpPr>
          <p:spPr>
            <a:xfrm>
              <a:off x="5735960" y="3365411"/>
              <a:ext cx="2025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Request for clarification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65DAA29-4B9B-DCC9-C72A-20F1DAF00985}"/>
              </a:ext>
            </a:extLst>
          </p:cNvPr>
          <p:cNvSpPr txBox="1"/>
          <p:nvPr/>
        </p:nvSpPr>
        <p:spPr>
          <a:xfrm>
            <a:off x="386735" y="951225"/>
            <a:ext cx="11237230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defRPr/>
            </a:pP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Ability Pharmaceutical applied (January) for an EIC accelerator pilot grant for the development of ABTL0812 in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pancreatic cancer 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PanC</a:t>
            </a:r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-ASAP) - Granted in March 2020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800" b="1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012EAD1-A3FF-0C8E-5C98-78B912748E7E}"/>
              </a:ext>
            </a:extLst>
          </p:cNvPr>
          <p:cNvGrpSpPr/>
          <p:nvPr/>
        </p:nvGrpSpPr>
        <p:grpSpPr>
          <a:xfrm>
            <a:off x="8481265" y="2076659"/>
            <a:ext cx="2430269" cy="2016212"/>
            <a:chOff x="1250932" y="1178750"/>
            <a:chExt cx="2430269" cy="2016212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19C5C82-A2D3-1B0A-ED5D-899060FF4653}"/>
                </a:ext>
              </a:extLst>
            </p:cNvPr>
            <p:cNvGrpSpPr/>
            <p:nvPr/>
          </p:nvGrpSpPr>
          <p:grpSpPr>
            <a:xfrm>
              <a:off x="2423770" y="1178750"/>
              <a:ext cx="161840" cy="1169839"/>
              <a:chOff x="3102055" y="3654025"/>
              <a:chExt cx="161840" cy="1169839"/>
            </a:xfrm>
          </p:grpSpPr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A79CCE58-AB2B-5B53-7025-425C4AF0F38B}"/>
                  </a:ext>
                </a:extLst>
              </p:cNvPr>
              <p:cNvSpPr/>
              <p:nvPr/>
            </p:nvSpPr>
            <p:spPr>
              <a:xfrm>
                <a:off x="3102055" y="3654025"/>
                <a:ext cx="161840" cy="161840"/>
              </a:xfrm>
              <a:prstGeom prst="ellipse">
                <a:avLst/>
              </a:prstGeom>
              <a:solidFill>
                <a:srgbClr val="172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2" name="Straight Connector 16">
                <a:extLst>
                  <a:ext uri="{FF2B5EF4-FFF2-40B4-BE49-F238E27FC236}">
                    <a16:creationId xmlns:a16="http://schemas.microsoft.com/office/drawing/2014/main" id="{C8FBEE6C-698D-0CE2-DBD9-176F926639F0}"/>
                  </a:ext>
                </a:extLst>
              </p:cNvPr>
              <p:cNvCxnSpPr>
                <a:cxnSpLocks/>
                <a:endCxn id="31" idx="4"/>
              </p:cNvCxnSpPr>
              <p:nvPr/>
            </p:nvCxnSpPr>
            <p:spPr>
              <a:xfrm flipV="1">
                <a:off x="3182975" y="3815864"/>
                <a:ext cx="0" cy="1008000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72">
              <a:extLst>
                <a:ext uri="{FF2B5EF4-FFF2-40B4-BE49-F238E27FC236}">
                  <a16:creationId xmlns:a16="http://schemas.microsoft.com/office/drawing/2014/main" id="{6A7F20C9-86D0-B7DB-E307-271D35ACF4CD}"/>
                </a:ext>
              </a:extLst>
            </p:cNvPr>
            <p:cNvSpPr/>
            <p:nvPr/>
          </p:nvSpPr>
          <p:spPr>
            <a:xfrm>
              <a:off x="1982074" y="2359710"/>
              <a:ext cx="1045231" cy="28471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Barlow" pitchFamily="2" charset="77"/>
                  <a:cs typeface="Poppins" pitchFamily="2" charset="77"/>
                </a:rPr>
                <a:t>MAY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2F39DB3-1E11-F1B0-8A5F-20D9DF9A69B8}"/>
                </a:ext>
              </a:extLst>
            </p:cNvPr>
            <p:cNvSpPr txBox="1"/>
            <p:nvPr/>
          </p:nvSpPr>
          <p:spPr>
            <a:xfrm>
              <a:off x="1250932" y="2671742"/>
              <a:ext cx="2430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Response for the clarifications</a:t>
              </a:r>
            </a:p>
          </p:txBody>
        </p:sp>
      </p:grpSp>
      <p:pic>
        <p:nvPicPr>
          <p:cNvPr id="1026" name="Picture 2" descr="Full moon ">
            <a:extLst>
              <a:ext uri="{FF2B5EF4-FFF2-40B4-BE49-F238E27FC236}">
                <a16:creationId xmlns:a16="http://schemas.microsoft.com/office/drawing/2014/main" id="{505C1B56-3D0E-BC29-4853-2B884EEB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03" y="5071397"/>
            <a:ext cx="495733" cy="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1A90588-C643-0016-2F9D-3ADB5A22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496A"/>
                </a:solidFill>
                <a:latin typeface="Calibri" pitchFamily="34" charset="0"/>
                <a:ea typeface="+mj-ea"/>
                <a:cs typeface="Calibri" pitchFamily="34" charset="0"/>
              </a:rPr>
              <a:t>Our interactions with the EMA –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Protocol assistance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92A4FC0-216C-CD33-3E5E-C5ADFEFC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450" y="1367575"/>
            <a:ext cx="8505945" cy="905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55600" marR="0" lvl="1" indent="0" algn="l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r>
              <a:rPr lang="en-US" sz="2800" b="1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2021: Protocol Assistance </a:t>
            </a:r>
            <a:r>
              <a:rPr lang="en-US" sz="2800" b="1" u="sng" dirty="0">
                <a:solidFill>
                  <a:srgbClr val="31496A"/>
                </a:solidFill>
                <a:latin typeface="Calibri" pitchFamily="34" charset="0"/>
                <a:cs typeface="Calibri" pitchFamily="34" charset="0"/>
              </a:rPr>
              <a:t>Lessons learned</a:t>
            </a:r>
            <a:endParaRPr lang="en-US" sz="2400" u="sng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355600" marR="0" lvl="1" indent="0" algn="l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tabLst/>
              <a:defRPr/>
            </a:pPr>
            <a:endParaRPr lang="en-US" sz="2400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698500" marR="0" lvl="1" indent="-342900" algn="l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buFontTx/>
              <a:buChar char="-"/>
              <a:tabLst/>
              <a:defRPr/>
            </a:pPr>
            <a:endParaRPr lang="en-US" sz="2400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812800" marR="0" lvl="1" indent="-457200" algn="l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31496A"/>
              </a:solidFill>
              <a:latin typeface="Calibri" pitchFamily="34" charset="0"/>
              <a:cs typeface="Calibri" pitchFamily="34" charset="0"/>
            </a:endParaRPr>
          </a:p>
          <a:p>
            <a:pPr marL="355600" marR="0" lvl="1" indent="0" algn="ctr" defTabSz="44926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496A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2400" dirty="0">
              <a:solidFill>
                <a:srgbClr val="31496A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772B678-8FF5-5FD8-C842-0DB9D6EFDC16}"/>
              </a:ext>
            </a:extLst>
          </p:cNvPr>
          <p:cNvSpPr txBox="1"/>
          <p:nvPr/>
        </p:nvSpPr>
        <p:spPr>
          <a:xfrm>
            <a:off x="1820524" y="2123855"/>
            <a:ext cx="8595955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received permits to re-design the protocol to meet requirements for an accelerated approval</a:t>
            </a:r>
          </a:p>
          <a:p>
            <a:pPr marL="285750" indent="-285750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questions – Clear answers</a:t>
            </a:r>
          </a:p>
          <a:p>
            <a:pPr marL="285750" indent="-285750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try to have a meeting (video-conference or face-to-face): </a:t>
            </a:r>
            <a:r>
              <a:rPr lang="en-US" dirty="0">
                <a:solidFill>
                  <a:srgbClr val="5C5C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interactions allow to clearly present company positions and to clarify if needed </a:t>
            </a:r>
            <a:endParaRPr lang="en-US" b="1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5C5C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Imagen 26" descr="Logotipo, Icono&#10;&#10;Descripción generada automáticamente">
            <a:extLst>
              <a:ext uri="{FF2B5EF4-FFF2-40B4-BE49-F238E27FC236}">
                <a16:creationId xmlns:a16="http://schemas.microsoft.com/office/drawing/2014/main" id="{02B03CBE-1404-4852-FECE-C40F9A21A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11" y="5111820"/>
            <a:ext cx="1000543" cy="10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3322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78C904FD5D479F9D99C5899B7D55" ma:contentTypeVersion="14" ma:contentTypeDescription="Create a new document." ma:contentTypeScope="" ma:versionID="954c2ca3d93e3beb8e6222ba50fccc58">
  <xsd:schema xmlns:xsd="http://www.w3.org/2001/XMLSchema" xmlns:xs="http://www.w3.org/2001/XMLSchema" xmlns:p="http://schemas.microsoft.com/office/2006/metadata/properties" xmlns:ns2="e79f5ee3-6126-495d-84fb-deab44380441" xmlns:ns3="109fe164-c690-497e-a27a-2f9db3c5ef70" targetNamespace="http://schemas.microsoft.com/office/2006/metadata/properties" ma:root="true" ma:fieldsID="24279e782ccfbbb58812ad48a9716dbf" ns2:_="" ns3:_="">
    <xsd:import namespace="e79f5ee3-6126-495d-84fb-deab44380441"/>
    <xsd:import namespace="109fe164-c690-497e-a27a-2f9db3c5e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f5ee3-6126-495d-84fb-deab44380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fe164-c690-497e-a27a-2f9db3c5ef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3f76cc-f42b-40c9-9231-76a6a95b34ab}" ma:internalName="TaxCatchAll" ma:showField="CatchAllData" ma:web="109fe164-c690-497e-a27a-2f9db3c5e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f5ee3-6126-495d-84fb-deab44380441">
      <Terms xmlns="http://schemas.microsoft.com/office/infopath/2007/PartnerControls"/>
    </lcf76f155ced4ddcb4097134ff3c332f>
    <TaxCatchAll xmlns="109fe164-c690-497e-a27a-2f9db3c5ef70" xsi:nil="true"/>
  </documentManagement>
</p:properties>
</file>

<file path=customXml/itemProps1.xml><?xml version="1.0" encoding="utf-8"?>
<ds:datastoreItem xmlns:ds="http://schemas.openxmlformats.org/officeDocument/2006/customXml" ds:itemID="{98935779-77E7-44C5-BE03-5F05DD377D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9D797-C646-4D13-8E95-5A5A4E2A7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f5ee3-6126-495d-84fb-deab44380441"/>
    <ds:schemaRef ds:uri="109fe164-c690-497e-a27a-2f9db3c5e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03EEAA-AF7E-4EB3-B253-584A61E3AB94}">
  <ds:schemaRefs>
    <ds:schemaRef ds:uri="http://schemas.microsoft.com/office/2006/metadata/properties"/>
    <ds:schemaRef ds:uri="http://schemas.microsoft.com/office/infopath/2007/PartnerControls"/>
    <ds:schemaRef ds:uri="e79f5ee3-6126-495d-84fb-deab44380441"/>
    <ds:schemaRef ds:uri="109fe164-c690-497e-a27a-2f9db3c5ef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107509</TotalTime>
  <Words>640</Words>
  <Application>Microsoft Office PowerPoint</Application>
  <PresentationFormat>Widescreen</PresentationFormat>
  <Paragraphs>118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3_Tema de Office</vt:lpstr>
      <vt:lpstr>2_Tema de Office</vt:lpstr>
      <vt:lpstr>PowerPoint Presentation</vt:lpstr>
      <vt:lpstr>Leading the way in autophagy ABTL0812 a pioneering approach to cancer treatment</vt:lpstr>
      <vt:lpstr>Historical Development Timeline</vt:lpstr>
      <vt:lpstr>Our interactions with the EMA – ODD example</vt:lpstr>
      <vt:lpstr>Our interactions with the EMA – ODD example</vt:lpstr>
      <vt:lpstr>Our interactions with the EMA – ODD example</vt:lpstr>
      <vt:lpstr>ABTL0812 phase 2b trial ongoing To assess safety and efficacy in Metastatic Pancreatic Cancer (PDAC)</vt:lpstr>
      <vt:lpstr>Our interactions with the EMA – Protocol assistance</vt:lpstr>
      <vt:lpstr>Our interactions with the EMA – Protocol assistance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Carles</dc:creator>
  <cp:lastModifiedBy>Gemma Fierro</cp:lastModifiedBy>
  <cp:revision>2301</cp:revision>
  <cp:lastPrinted>2015-03-17T11:24:03Z</cp:lastPrinted>
  <dcterms:created xsi:type="dcterms:W3CDTF">2009-09-04T11:43:43Z</dcterms:created>
  <dcterms:modified xsi:type="dcterms:W3CDTF">2023-01-12T20:57:46Z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0x01010017FF78C904FD5D479F9D99C5899B7D55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2023-01-12T20:57:46Z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10689c2b-0171-4f19-80c2-cc0cac7804fd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