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wmf" ContentType="image/x-wmf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1"/>
  </p:notesMasterIdLst>
  <p:handoutMasterIdLst>
    <p:handoutMasterId r:id="rId32"/>
  </p:handoutMasterIdLst>
  <p:sldIdLst>
    <p:sldId id="1283" r:id="rId3"/>
    <p:sldId id="587" r:id="rId4"/>
    <p:sldId id="643" r:id="rId5"/>
    <p:sldId id="548" r:id="rId6"/>
    <p:sldId id="549" r:id="rId7"/>
    <p:sldId id="1284" r:id="rId8"/>
    <p:sldId id="1285" r:id="rId9"/>
    <p:sldId id="616" r:id="rId10"/>
    <p:sldId id="257" r:id="rId11"/>
    <p:sldId id="652" r:id="rId12"/>
    <p:sldId id="1286" r:id="rId13"/>
    <p:sldId id="1287" r:id="rId14"/>
    <p:sldId id="1288" r:id="rId15"/>
    <p:sldId id="1289" r:id="rId16"/>
    <p:sldId id="1290" r:id="rId17"/>
    <p:sldId id="1291" r:id="rId18"/>
    <p:sldId id="1292" r:id="rId19"/>
    <p:sldId id="1293" r:id="rId20"/>
    <p:sldId id="1294" r:id="rId21"/>
    <p:sldId id="1295" r:id="rId22"/>
    <p:sldId id="1296" r:id="rId23"/>
    <p:sldId id="1297" r:id="rId24"/>
    <p:sldId id="1298" r:id="rId25"/>
    <p:sldId id="1299" r:id="rId26"/>
    <p:sldId id="1300" r:id="rId27"/>
    <p:sldId id="1301" r:id="rId28"/>
    <p:sldId id="1302" r:id="rId29"/>
    <p:sldId id="1303" r:id="rId30"/>
  </p:sldIdLst>
  <p:sldSz cx="6858000" cy="5143500"/>
  <p:notesSz cx="6873875" cy="10063163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CACA"/>
    <a:srgbClr val="18A3A3"/>
    <a:srgbClr val="BCA2FC"/>
    <a:srgbClr val="F6B8EA"/>
    <a:srgbClr val="EEE4ED"/>
    <a:srgbClr val="66FF33"/>
    <a:srgbClr val="0000FF"/>
    <a:srgbClr val="FF33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1228" autoAdjust="0"/>
  </p:normalViewPr>
  <p:slideViewPr>
    <p:cSldViewPr>
      <p:cViewPr varScale="1">
        <p:scale>
          <a:sx n="81" d="100"/>
          <a:sy n="81" d="100"/>
        </p:scale>
        <p:origin x="1464" y="44"/>
      </p:cViewPr>
      <p:guideLst>
        <p:guide orient="horz" pos="162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ustomXml" Target="../customXml/item3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37" Type="http://schemas.openxmlformats.org/officeDocument/2006/relationships/customXml" Target="../customXml/item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81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4138" y="0"/>
            <a:ext cx="29781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58338"/>
            <a:ext cx="297815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4138" y="9558338"/>
            <a:ext cx="297815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E15EF08-4613-43EE-9A19-2E110D778EC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53499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8150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94138" y="0"/>
            <a:ext cx="2978150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725195-2EB8-4B20-B338-1089A8728ECC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54063"/>
            <a:ext cx="5032375" cy="3775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7388" y="4779963"/>
            <a:ext cx="5499100" cy="45291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558338"/>
            <a:ext cx="2978150" cy="5032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94138" y="9558338"/>
            <a:ext cx="2978150" cy="5032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0C298F-FE3A-4FDC-AA72-DF39509A9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123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0938" cy="3721100"/>
          </a:xfrm>
          <a:prstGeom prst="rect">
            <a:avLst/>
          </a:prstGeom>
        </p:spPr>
      </p:sp>
      <p:sp>
        <p:nvSpPr>
          <p:cNvPr id="1108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080" cy="4465440"/>
          </a:xfrm>
          <a:prstGeom prst="rect">
            <a:avLst/>
          </a:prstGeom>
        </p:spPr>
        <p:txBody>
          <a:bodyPr lIns="95400" tIns="47880" rIns="95400" bIns="47880">
            <a:noAutofit/>
          </a:bodyPr>
          <a:lstStyle/>
          <a:p>
            <a:pPr marL="216000" indent="-215280">
              <a:lnSpc>
                <a:spcPct val="100000"/>
              </a:lnSpc>
            </a:pPr>
            <a:r>
              <a:rPr lang="en-GB" sz="2000" b="0" strike="noStrike" spc="-1" dirty="0">
                <a:latin typeface="Arial"/>
              </a:rPr>
              <a:t>I suggest to move slide 7 and 8 straight after this slide and then talk about the solution (slide 5)</a:t>
            </a:r>
            <a:r>
              <a:rPr lang="pl-PL" sz="2000" b="0" strike="noStrike" spc="-1" dirty="0">
                <a:latin typeface="Arial"/>
              </a:rPr>
              <a:t> DONE</a:t>
            </a:r>
          </a:p>
        </p:txBody>
      </p:sp>
      <p:sp>
        <p:nvSpPr>
          <p:cNvPr id="1109" name="CustomShape 3"/>
          <p:cNvSpPr/>
          <p:nvPr/>
        </p:nvSpPr>
        <p:spPr>
          <a:xfrm>
            <a:off x="3850560" y="9429120"/>
            <a:ext cx="2944440" cy="495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400" tIns="47880" rIns="95400" bIns="47880" anchor="b">
            <a:noAutofit/>
          </a:bodyPr>
          <a:lstStyle/>
          <a:p>
            <a:pPr algn="r">
              <a:lnSpc>
                <a:spcPct val="100000"/>
              </a:lnSpc>
            </a:pPr>
            <a:fld id="{1EE3718C-E101-4E59-9259-68B4B4A37D33}" type="slidenum">
              <a:rPr lang="pl-PL" sz="1300" b="0" strike="noStrike" spc="-1">
                <a:solidFill>
                  <a:srgbClr val="000000"/>
                </a:solidFill>
                <a:latin typeface="Arial"/>
                <a:ea typeface="+mn-ea"/>
              </a:rPr>
              <a:t>6</a:t>
            </a:fld>
            <a:endParaRPr lang="pl-PL" sz="13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5787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There is no figure below here, please change the last bullet point or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1A4BDC-6AB1-4145-B341-7A456F0971BF}" type="slidenum">
              <a:rPr lang="pl-PL" smtClean="0"/>
              <a:pPr>
                <a:defRPr/>
              </a:pPr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15103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14350" y="1597826"/>
            <a:ext cx="5829300" cy="110251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874" indent="0" algn="ctr">
              <a:buNone/>
              <a:defRPr/>
            </a:lvl2pPr>
            <a:lvl3pPr marL="685750" indent="0" algn="ctr">
              <a:buNone/>
              <a:defRPr/>
            </a:lvl3pPr>
            <a:lvl4pPr marL="1028624" indent="0" algn="ctr">
              <a:buNone/>
              <a:defRPr/>
            </a:lvl4pPr>
            <a:lvl5pPr marL="1371498" indent="0" algn="ctr">
              <a:buNone/>
              <a:defRPr/>
            </a:lvl5pPr>
            <a:lvl6pPr marL="1714372" indent="0" algn="ctr">
              <a:buNone/>
              <a:defRPr/>
            </a:lvl6pPr>
            <a:lvl7pPr marL="2057246" indent="0" algn="ctr">
              <a:buNone/>
              <a:defRPr/>
            </a:lvl7pPr>
            <a:lvl8pPr marL="2400120" indent="0" algn="ctr">
              <a:buNone/>
              <a:defRPr/>
            </a:lvl8pPr>
            <a:lvl9pPr marL="2742994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08F02-2961-4EEA-BBE6-E7BEF16FB97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2217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C2850-8512-407C-BDC9-24F491DF309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0691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4972050" y="205980"/>
            <a:ext cx="1543050" cy="4388644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342900" y="205980"/>
            <a:ext cx="4514850" cy="4388644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3491CA-74B8-417D-8E4A-9BD02879C62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70382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ytuł i treś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>
            <a:extLst>
              <a:ext uri="{FF2B5EF4-FFF2-40B4-BE49-F238E27FC236}">
                <a16:creationId xmlns:a16="http://schemas.microsoft.com/office/drawing/2014/main" id="{39B60576-F76F-4B04-96BA-A7F2ADAC53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6625" y="61657"/>
            <a:ext cx="6353432" cy="587910"/>
          </a:xfrm>
          <a:prstGeom prst="rect">
            <a:avLst/>
          </a:prstGeom>
        </p:spPr>
        <p:txBody>
          <a:bodyPr anchor="t"/>
          <a:lstStyle>
            <a:lvl1pPr algn="l">
              <a:defRPr sz="1463"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86A1DB59-B022-4992-94FF-CE5DA5F6D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015" y="749595"/>
            <a:ext cx="6549568" cy="4001130"/>
          </a:xfrm>
          <a:prstGeom prst="rect">
            <a:avLst/>
          </a:prstGeom>
        </p:spPr>
        <p:txBody>
          <a:bodyPr/>
          <a:lstStyle>
            <a:lvl1pPr marL="60750" indent="0">
              <a:buNone/>
              <a:defRPr sz="788">
                <a:latin typeface="+mn-lt"/>
              </a:defRPr>
            </a:lvl1pPr>
            <a:lvl2pPr marL="200025" indent="-148233">
              <a:defRPr sz="788">
                <a:latin typeface="+mn-lt"/>
              </a:defRPr>
            </a:lvl2pPr>
            <a:lvl3pPr marL="354509" indent="-154484">
              <a:defRPr sz="788">
                <a:latin typeface="+mn-lt"/>
              </a:defRPr>
            </a:lvl3pPr>
            <a:lvl4pPr marL="502742" indent="-148233">
              <a:defRPr sz="788">
                <a:latin typeface="+mn-lt"/>
              </a:defRPr>
            </a:lvl4pPr>
            <a:lvl5pPr marL="657225" indent="-154484">
              <a:defRPr sz="788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5DF64CE9-BCAF-4451-B246-E873F23D7B5F}"/>
              </a:ext>
            </a:extLst>
          </p:cNvPr>
          <p:cNvSpPr txBox="1"/>
          <p:nvPr userDrawn="1"/>
        </p:nvSpPr>
        <p:spPr>
          <a:xfrm>
            <a:off x="62345" y="4887142"/>
            <a:ext cx="6507011" cy="2828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619" b="0" i="0" dirty="0">
                <a:effectLst/>
                <a:latin typeface="+mn-lt"/>
              </a:rPr>
              <a:t>PolTREG S.A   |   Pionier metody TREG w innowacyjnych terapiach komórkowych</a:t>
            </a:r>
          </a:p>
          <a:p>
            <a:pPr algn="l"/>
            <a:endParaRPr lang="pl-PL" sz="619" b="0" dirty="0">
              <a:latin typeface="+mn-lt"/>
            </a:endParaRPr>
          </a:p>
        </p:txBody>
      </p:sp>
      <p:sp>
        <p:nvSpPr>
          <p:cNvPr id="2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69357" y="4887840"/>
            <a:ext cx="267212" cy="273844"/>
          </a:xfrm>
          <a:prstGeom prst="rect">
            <a:avLst/>
          </a:prstGeom>
        </p:spPr>
        <p:txBody>
          <a:bodyPr/>
          <a:lstStyle>
            <a:lvl1pPr algn="r">
              <a:defRPr sz="619"/>
            </a:lvl1pPr>
          </a:lstStyle>
          <a:p>
            <a:fld id="{447C54A2-E000-4168-ABB7-C4B1403D765C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8D8294C-D192-4632-B2DE-B555F03DE5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081"/>
          <a:stretch/>
        </p:blipFill>
        <p:spPr>
          <a:xfrm>
            <a:off x="-37724" y="-39604"/>
            <a:ext cx="520861" cy="75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5303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57">
          <p15:clr>
            <a:srgbClr val="FBAE40"/>
          </p15:clr>
        </p15:guide>
        <p15:guide id="3" pos="7469">
          <p15:clr>
            <a:srgbClr val="FBAE40"/>
          </p15:clr>
        </p15:guide>
        <p15:guide id="4" orient="horz" pos="255">
          <p15:clr>
            <a:srgbClr val="FBAE40"/>
          </p15:clr>
        </p15:guide>
        <p15:guide id="5" pos="3840">
          <p15:clr>
            <a:srgbClr val="FBAE40"/>
          </p15:clr>
        </p15:guide>
        <p15:guide id="6" orient="horz" pos="482">
          <p15:clr>
            <a:srgbClr val="FBAE40"/>
          </p15:clr>
        </p15:guide>
        <p15:guide id="7" orient="horz" pos="4224">
          <p15:clr>
            <a:srgbClr val="FBAE40"/>
          </p15:clr>
        </p15:guide>
        <p15:guide id="8" pos="59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14350" y="1597826"/>
            <a:ext cx="5829300" cy="110251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874" indent="0" algn="ctr">
              <a:buNone/>
              <a:defRPr/>
            </a:lvl2pPr>
            <a:lvl3pPr marL="685750" indent="0" algn="ctr">
              <a:buNone/>
              <a:defRPr/>
            </a:lvl3pPr>
            <a:lvl4pPr marL="1028624" indent="0" algn="ctr">
              <a:buNone/>
              <a:defRPr/>
            </a:lvl4pPr>
            <a:lvl5pPr marL="1371498" indent="0" algn="ctr">
              <a:buNone/>
              <a:defRPr/>
            </a:lvl5pPr>
            <a:lvl6pPr marL="1714372" indent="0" algn="ctr">
              <a:buNone/>
              <a:defRPr/>
            </a:lvl6pPr>
            <a:lvl7pPr marL="2057246" indent="0" algn="ctr">
              <a:buNone/>
              <a:defRPr/>
            </a:lvl7pPr>
            <a:lvl8pPr marL="2400120" indent="0" algn="ctr">
              <a:buNone/>
              <a:defRPr/>
            </a:lvl8pPr>
            <a:lvl9pPr marL="2742994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08F02-2961-4EEA-BBE6-E7BEF16FB97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62896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DAF3CB-4DC6-4DA3-A36C-53DD8011862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1873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41735" y="3305176"/>
            <a:ext cx="58293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41735" y="2180035"/>
            <a:ext cx="58293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874" indent="0">
              <a:buNone/>
              <a:defRPr sz="1351"/>
            </a:lvl2pPr>
            <a:lvl3pPr marL="685750" indent="0">
              <a:buNone/>
              <a:defRPr sz="1200"/>
            </a:lvl3pPr>
            <a:lvl4pPr marL="1028624" indent="0">
              <a:buNone/>
              <a:defRPr sz="1051"/>
            </a:lvl4pPr>
            <a:lvl5pPr marL="1371498" indent="0">
              <a:buNone/>
              <a:defRPr sz="1051"/>
            </a:lvl5pPr>
            <a:lvl6pPr marL="1714372" indent="0">
              <a:buNone/>
              <a:defRPr sz="1051"/>
            </a:lvl6pPr>
            <a:lvl7pPr marL="2057246" indent="0">
              <a:buNone/>
              <a:defRPr sz="1051"/>
            </a:lvl7pPr>
            <a:lvl8pPr marL="2400120" indent="0">
              <a:buNone/>
              <a:defRPr sz="1051"/>
            </a:lvl8pPr>
            <a:lvl9pPr marL="2742994" indent="0">
              <a:buNone/>
              <a:defRPr sz="105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0871E-558A-4661-8D7F-991CA4E110D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1195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342900" y="1200151"/>
            <a:ext cx="302895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3486150" y="1200151"/>
            <a:ext cx="302895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C68F5-8CA7-46CE-AB34-CCF540E994E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53840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42902" y="1151335"/>
            <a:ext cx="303014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4" indent="0">
              <a:buNone/>
              <a:defRPr sz="1500" b="1"/>
            </a:lvl2pPr>
            <a:lvl3pPr marL="685750" indent="0">
              <a:buNone/>
              <a:defRPr sz="1351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2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4" indent="0">
              <a:buNone/>
              <a:defRPr sz="1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342902" y="1631156"/>
            <a:ext cx="303014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1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3483775" y="1151335"/>
            <a:ext cx="303133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4" indent="0">
              <a:buNone/>
              <a:defRPr sz="1500" b="1"/>
            </a:lvl2pPr>
            <a:lvl3pPr marL="685750" indent="0">
              <a:buNone/>
              <a:defRPr sz="1351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2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4" indent="0">
              <a:buNone/>
              <a:defRPr sz="1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3483775" y="1631156"/>
            <a:ext cx="303133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1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2DC94-D10A-478A-A2AC-C1B6EB1A3F1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83363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94278-C8CE-4708-ABE3-E51CFCBEBCA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52440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F5DE7-7987-4A50-96BB-263F73D9233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6853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DAF3CB-4DC6-4DA3-A36C-53DD8011862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0742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2906" y="204787"/>
            <a:ext cx="2256235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681289" y="204795"/>
            <a:ext cx="3833813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42906" y="1076328"/>
            <a:ext cx="2256235" cy="3518297"/>
          </a:xfrm>
        </p:spPr>
        <p:txBody>
          <a:bodyPr/>
          <a:lstStyle>
            <a:lvl1pPr marL="0" indent="0">
              <a:buNone/>
              <a:defRPr sz="1051"/>
            </a:lvl1pPr>
            <a:lvl2pPr marL="342874" indent="0">
              <a:buNone/>
              <a:defRPr sz="900"/>
            </a:lvl2pPr>
            <a:lvl3pPr marL="685750" indent="0">
              <a:buNone/>
              <a:defRPr sz="751"/>
            </a:lvl3pPr>
            <a:lvl4pPr marL="1028624" indent="0">
              <a:buNone/>
              <a:defRPr sz="675"/>
            </a:lvl4pPr>
            <a:lvl5pPr marL="1371498" indent="0">
              <a:buNone/>
              <a:defRPr sz="675"/>
            </a:lvl5pPr>
            <a:lvl6pPr marL="1714372" indent="0">
              <a:buNone/>
              <a:defRPr sz="675"/>
            </a:lvl6pPr>
            <a:lvl7pPr marL="2057246" indent="0">
              <a:buNone/>
              <a:defRPr sz="675"/>
            </a:lvl7pPr>
            <a:lvl8pPr marL="2400120" indent="0">
              <a:buNone/>
              <a:defRPr sz="675"/>
            </a:lvl8pPr>
            <a:lvl9pPr marL="2742994" indent="0">
              <a:buNone/>
              <a:defRPr sz="675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DD837-EEF2-4B47-9B48-D97CB84798F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35152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44216" y="3600451"/>
            <a:ext cx="41148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344216" y="459581"/>
            <a:ext cx="41148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874" indent="0">
              <a:buNone/>
              <a:defRPr sz="2100"/>
            </a:lvl2pPr>
            <a:lvl3pPr marL="685750" indent="0">
              <a:buNone/>
              <a:defRPr sz="1800"/>
            </a:lvl3pPr>
            <a:lvl4pPr marL="1028624" indent="0">
              <a:buNone/>
              <a:defRPr sz="1500"/>
            </a:lvl4pPr>
            <a:lvl5pPr marL="1371498" indent="0">
              <a:buNone/>
              <a:defRPr sz="1500"/>
            </a:lvl5pPr>
            <a:lvl6pPr marL="1714372" indent="0">
              <a:buNone/>
              <a:defRPr sz="1500"/>
            </a:lvl6pPr>
            <a:lvl7pPr marL="2057246" indent="0">
              <a:buNone/>
              <a:defRPr sz="1500"/>
            </a:lvl7pPr>
            <a:lvl8pPr marL="2400120" indent="0">
              <a:buNone/>
              <a:defRPr sz="1500"/>
            </a:lvl8pPr>
            <a:lvl9pPr marL="2742994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344216" y="4025510"/>
            <a:ext cx="4114800" cy="603647"/>
          </a:xfrm>
        </p:spPr>
        <p:txBody>
          <a:bodyPr/>
          <a:lstStyle>
            <a:lvl1pPr marL="0" indent="0">
              <a:buNone/>
              <a:defRPr sz="1051"/>
            </a:lvl1pPr>
            <a:lvl2pPr marL="342874" indent="0">
              <a:buNone/>
              <a:defRPr sz="900"/>
            </a:lvl2pPr>
            <a:lvl3pPr marL="685750" indent="0">
              <a:buNone/>
              <a:defRPr sz="751"/>
            </a:lvl3pPr>
            <a:lvl4pPr marL="1028624" indent="0">
              <a:buNone/>
              <a:defRPr sz="675"/>
            </a:lvl4pPr>
            <a:lvl5pPr marL="1371498" indent="0">
              <a:buNone/>
              <a:defRPr sz="675"/>
            </a:lvl5pPr>
            <a:lvl6pPr marL="1714372" indent="0">
              <a:buNone/>
              <a:defRPr sz="675"/>
            </a:lvl6pPr>
            <a:lvl7pPr marL="2057246" indent="0">
              <a:buNone/>
              <a:defRPr sz="675"/>
            </a:lvl7pPr>
            <a:lvl8pPr marL="2400120" indent="0">
              <a:buNone/>
              <a:defRPr sz="675"/>
            </a:lvl8pPr>
            <a:lvl9pPr marL="2742994" indent="0">
              <a:buNone/>
              <a:defRPr sz="675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78998A-1909-46C4-B849-60609CBE712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3712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C2850-8512-407C-BDC9-24F491DF309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64483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4972050" y="205980"/>
            <a:ext cx="1543050" cy="4388644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342900" y="205980"/>
            <a:ext cx="4514850" cy="4388644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3491CA-74B8-417D-8E4A-9BD02879C62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76268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ytuł i treś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>
            <a:extLst>
              <a:ext uri="{FF2B5EF4-FFF2-40B4-BE49-F238E27FC236}">
                <a16:creationId xmlns:a16="http://schemas.microsoft.com/office/drawing/2014/main" id="{39B60576-F76F-4B04-96BA-A7F2ADAC53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6625" y="61657"/>
            <a:ext cx="6353432" cy="587910"/>
          </a:xfrm>
          <a:prstGeom prst="rect">
            <a:avLst/>
          </a:prstGeom>
        </p:spPr>
        <p:txBody>
          <a:bodyPr anchor="t"/>
          <a:lstStyle>
            <a:lvl1pPr algn="l">
              <a:defRPr sz="1463"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86A1DB59-B022-4992-94FF-CE5DA5F6D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015" y="749595"/>
            <a:ext cx="6549568" cy="4001130"/>
          </a:xfrm>
          <a:prstGeom prst="rect">
            <a:avLst/>
          </a:prstGeom>
        </p:spPr>
        <p:txBody>
          <a:bodyPr/>
          <a:lstStyle>
            <a:lvl1pPr marL="60750" indent="0">
              <a:buNone/>
              <a:defRPr sz="788">
                <a:latin typeface="+mn-lt"/>
              </a:defRPr>
            </a:lvl1pPr>
            <a:lvl2pPr marL="200025" indent="-148233">
              <a:defRPr sz="788">
                <a:latin typeface="+mn-lt"/>
              </a:defRPr>
            </a:lvl2pPr>
            <a:lvl3pPr marL="354509" indent="-154484">
              <a:defRPr sz="788">
                <a:latin typeface="+mn-lt"/>
              </a:defRPr>
            </a:lvl3pPr>
            <a:lvl4pPr marL="502742" indent="-148233">
              <a:defRPr sz="788">
                <a:latin typeface="+mn-lt"/>
              </a:defRPr>
            </a:lvl4pPr>
            <a:lvl5pPr marL="657225" indent="-154484">
              <a:defRPr sz="788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5DF64CE9-BCAF-4451-B246-E873F23D7B5F}"/>
              </a:ext>
            </a:extLst>
          </p:cNvPr>
          <p:cNvSpPr txBox="1"/>
          <p:nvPr userDrawn="1"/>
        </p:nvSpPr>
        <p:spPr>
          <a:xfrm>
            <a:off x="62345" y="4887142"/>
            <a:ext cx="6507011" cy="2828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619" b="0" i="0" dirty="0">
                <a:effectLst/>
                <a:latin typeface="+mn-lt"/>
              </a:rPr>
              <a:t>PolTREG S.A   |   Pionier metody TREG w innowacyjnych terapiach komórkowych</a:t>
            </a:r>
          </a:p>
          <a:p>
            <a:pPr algn="l"/>
            <a:endParaRPr lang="pl-PL" sz="619" b="0" dirty="0">
              <a:latin typeface="+mn-lt"/>
            </a:endParaRPr>
          </a:p>
        </p:txBody>
      </p:sp>
      <p:sp>
        <p:nvSpPr>
          <p:cNvPr id="2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69357" y="4887840"/>
            <a:ext cx="267212" cy="273844"/>
          </a:xfrm>
          <a:prstGeom prst="rect">
            <a:avLst/>
          </a:prstGeom>
        </p:spPr>
        <p:txBody>
          <a:bodyPr/>
          <a:lstStyle>
            <a:lvl1pPr algn="r">
              <a:defRPr sz="619"/>
            </a:lvl1pPr>
          </a:lstStyle>
          <a:p>
            <a:fld id="{447C54A2-E000-4168-ABB7-C4B1403D765C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8D8294C-D192-4632-B2DE-B555F03DE5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081"/>
          <a:stretch/>
        </p:blipFill>
        <p:spPr>
          <a:xfrm>
            <a:off x="-37724" y="-39604"/>
            <a:ext cx="520861" cy="75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6643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57">
          <p15:clr>
            <a:srgbClr val="FBAE40"/>
          </p15:clr>
        </p15:guide>
        <p15:guide id="3" pos="7469">
          <p15:clr>
            <a:srgbClr val="FBAE40"/>
          </p15:clr>
        </p15:guide>
        <p15:guide id="4" orient="horz" pos="255">
          <p15:clr>
            <a:srgbClr val="FBAE40"/>
          </p15:clr>
        </p15:guide>
        <p15:guide id="5" pos="3840">
          <p15:clr>
            <a:srgbClr val="FBAE40"/>
          </p15:clr>
        </p15:guide>
        <p15:guide id="6" orient="horz" pos="482">
          <p15:clr>
            <a:srgbClr val="FBAE40"/>
          </p15:clr>
        </p15:guide>
        <p15:guide id="7" orient="horz" pos="4224">
          <p15:clr>
            <a:srgbClr val="FBAE40"/>
          </p15:clr>
        </p15:guide>
        <p15:guide id="8" pos="59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41735" y="3305176"/>
            <a:ext cx="58293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41735" y="2180035"/>
            <a:ext cx="58293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874" indent="0">
              <a:buNone/>
              <a:defRPr sz="1351"/>
            </a:lvl2pPr>
            <a:lvl3pPr marL="685750" indent="0">
              <a:buNone/>
              <a:defRPr sz="1200"/>
            </a:lvl3pPr>
            <a:lvl4pPr marL="1028624" indent="0">
              <a:buNone/>
              <a:defRPr sz="1051"/>
            </a:lvl4pPr>
            <a:lvl5pPr marL="1371498" indent="0">
              <a:buNone/>
              <a:defRPr sz="1051"/>
            </a:lvl5pPr>
            <a:lvl6pPr marL="1714372" indent="0">
              <a:buNone/>
              <a:defRPr sz="1051"/>
            </a:lvl6pPr>
            <a:lvl7pPr marL="2057246" indent="0">
              <a:buNone/>
              <a:defRPr sz="1051"/>
            </a:lvl7pPr>
            <a:lvl8pPr marL="2400120" indent="0">
              <a:buNone/>
              <a:defRPr sz="1051"/>
            </a:lvl8pPr>
            <a:lvl9pPr marL="2742994" indent="0">
              <a:buNone/>
              <a:defRPr sz="105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0871E-558A-4661-8D7F-991CA4E110D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4645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342900" y="1200151"/>
            <a:ext cx="302895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3486150" y="1200151"/>
            <a:ext cx="302895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C68F5-8CA7-46CE-AB34-CCF540E994E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1501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42902" y="1151335"/>
            <a:ext cx="303014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4" indent="0">
              <a:buNone/>
              <a:defRPr sz="1500" b="1"/>
            </a:lvl2pPr>
            <a:lvl3pPr marL="685750" indent="0">
              <a:buNone/>
              <a:defRPr sz="1351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2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4" indent="0">
              <a:buNone/>
              <a:defRPr sz="1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342902" y="1631156"/>
            <a:ext cx="303014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1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3483775" y="1151335"/>
            <a:ext cx="303133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4" indent="0">
              <a:buNone/>
              <a:defRPr sz="1500" b="1"/>
            </a:lvl2pPr>
            <a:lvl3pPr marL="685750" indent="0">
              <a:buNone/>
              <a:defRPr sz="1351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2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4" indent="0">
              <a:buNone/>
              <a:defRPr sz="1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3483775" y="1631156"/>
            <a:ext cx="303133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1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2DC94-D10A-478A-A2AC-C1B6EB1A3F1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1766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94278-C8CE-4708-ABE3-E51CFCBEBCA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274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F5DE7-7987-4A50-96BB-263F73D9233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1200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2906" y="204787"/>
            <a:ext cx="2256235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681289" y="204795"/>
            <a:ext cx="3833813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42906" y="1076328"/>
            <a:ext cx="2256235" cy="3518297"/>
          </a:xfrm>
        </p:spPr>
        <p:txBody>
          <a:bodyPr/>
          <a:lstStyle>
            <a:lvl1pPr marL="0" indent="0">
              <a:buNone/>
              <a:defRPr sz="1051"/>
            </a:lvl1pPr>
            <a:lvl2pPr marL="342874" indent="0">
              <a:buNone/>
              <a:defRPr sz="900"/>
            </a:lvl2pPr>
            <a:lvl3pPr marL="685750" indent="0">
              <a:buNone/>
              <a:defRPr sz="751"/>
            </a:lvl3pPr>
            <a:lvl4pPr marL="1028624" indent="0">
              <a:buNone/>
              <a:defRPr sz="675"/>
            </a:lvl4pPr>
            <a:lvl5pPr marL="1371498" indent="0">
              <a:buNone/>
              <a:defRPr sz="675"/>
            </a:lvl5pPr>
            <a:lvl6pPr marL="1714372" indent="0">
              <a:buNone/>
              <a:defRPr sz="675"/>
            </a:lvl6pPr>
            <a:lvl7pPr marL="2057246" indent="0">
              <a:buNone/>
              <a:defRPr sz="675"/>
            </a:lvl7pPr>
            <a:lvl8pPr marL="2400120" indent="0">
              <a:buNone/>
              <a:defRPr sz="675"/>
            </a:lvl8pPr>
            <a:lvl9pPr marL="2742994" indent="0">
              <a:buNone/>
              <a:defRPr sz="675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DD837-EEF2-4B47-9B48-D97CB84798F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1134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44216" y="3600451"/>
            <a:ext cx="41148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344216" y="459581"/>
            <a:ext cx="41148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874" indent="0">
              <a:buNone/>
              <a:defRPr sz="2100"/>
            </a:lvl2pPr>
            <a:lvl3pPr marL="685750" indent="0">
              <a:buNone/>
              <a:defRPr sz="1800"/>
            </a:lvl3pPr>
            <a:lvl4pPr marL="1028624" indent="0">
              <a:buNone/>
              <a:defRPr sz="1500"/>
            </a:lvl4pPr>
            <a:lvl5pPr marL="1371498" indent="0">
              <a:buNone/>
              <a:defRPr sz="1500"/>
            </a:lvl5pPr>
            <a:lvl6pPr marL="1714372" indent="0">
              <a:buNone/>
              <a:defRPr sz="1500"/>
            </a:lvl6pPr>
            <a:lvl7pPr marL="2057246" indent="0">
              <a:buNone/>
              <a:defRPr sz="1500"/>
            </a:lvl7pPr>
            <a:lvl8pPr marL="2400120" indent="0">
              <a:buNone/>
              <a:defRPr sz="1500"/>
            </a:lvl8pPr>
            <a:lvl9pPr marL="2742994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344216" y="4025510"/>
            <a:ext cx="4114800" cy="603647"/>
          </a:xfrm>
        </p:spPr>
        <p:txBody>
          <a:bodyPr/>
          <a:lstStyle>
            <a:lvl1pPr marL="0" indent="0">
              <a:buNone/>
              <a:defRPr sz="1051"/>
            </a:lvl1pPr>
            <a:lvl2pPr marL="342874" indent="0">
              <a:buNone/>
              <a:defRPr sz="900"/>
            </a:lvl2pPr>
            <a:lvl3pPr marL="685750" indent="0">
              <a:buNone/>
              <a:defRPr sz="751"/>
            </a:lvl3pPr>
            <a:lvl4pPr marL="1028624" indent="0">
              <a:buNone/>
              <a:defRPr sz="675"/>
            </a:lvl4pPr>
            <a:lvl5pPr marL="1371498" indent="0">
              <a:buNone/>
              <a:defRPr sz="675"/>
            </a:lvl5pPr>
            <a:lvl6pPr marL="1714372" indent="0">
              <a:buNone/>
              <a:defRPr sz="675"/>
            </a:lvl6pPr>
            <a:lvl7pPr marL="2057246" indent="0">
              <a:buNone/>
              <a:defRPr sz="675"/>
            </a:lvl7pPr>
            <a:lvl8pPr marL="2400120" indent="0">
              <a:buNone/>
              <a:defRPr sz="675"/>
            </a:lvl8pPr>
            <a:lvl9pPr marL="2742994" indent="0">
              <a:buNone/>
              <a:defRPr sz="675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78998A-1909-46C4-B849-60609CBE712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8875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205979"/>
            <a:ext cx="61722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 wzorca tytułu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1200151"/>
            <a:ext cx="61722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4683919"/>
            <a:ext cx="16002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4683919"/>
            <a:ext cx="21717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4683919"/>
            <a:ext cx="16002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1"/>
            </a:lvl1pPr>
          </a:lstStyle>
          <a:p>
            <a:pPr>
              <a:defRPr/>
            </a:pPr>
            <a:fld id="{438080FF-404B-4C35-AED5-D67A243122B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874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75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624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498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56" indent="-25715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171" indent="-214297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185" indent="-171438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061" indent="-171438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2935" indent="-171438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809" indent="-171438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683" indent="-171438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558" indent="-171438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431" indent="-171438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74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50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2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4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205979"/>
            <a:ext cx="61722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 wzorca tytułu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1200151"/>
            <a:ext cx="61722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4683919"/>
            <a:ext cx="16002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4683919"/>
            <a:ext cx="21717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4683919"/>
            <a:ext cx="16002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1"/>
            </a:lvl1pPr>
          </a:lstStyle>
          <a:p>
            <a:pPr>
              <a:defRPr/>
            </a:pPr>
            <a:fld id="{438080FF-404B-4C35-AED5-D67A243122B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6410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874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75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624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498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56" indent="-25715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171" indent="-214297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185" indent="-171438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061" indent="-171438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2935" indent="-171438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809" indent="-171438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683" indent="-171438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558" indent="-171438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431" indent="-171438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74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50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2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4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oltreg.tech/en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poltreg.tech/en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poltreg.tech/en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hyperlink" Target="http://poltreg.tech/en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poltreg.tech/en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poltreg.tech/en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10" Type="http://schemas.openxmlformats.org/officeDocument/2006/relationships/image" Target="../media/image5.png"/><Relationship Id="rId4" Type="http://schemas.openxmlformats.org/officeDocument/2006/relationships/image" Target="../media/image17.png"/><Relationship Id="rId9" Type="http://schemas.openxmlformats.org/officeDocument/2006/relationships/hyperlink" Target="http://poltreg.tech/en/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poltreg.tech/en/" TargetMode="External"/><Relationship Id="rId3" Type="http://schemas.openxmlformats.org/officeDocument/2006/relationships/image" Target="../media/image21.jpeg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poltreg.tech/en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hyperlink" Target="http://poltreg.tech/en/" TargetMode="Externa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hyperlink" Target="http://poltreg.tech/en/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oleObject" Target="../embeddings/oleObject2.bin"/><Relationship Id="rId7" Type="http://schemas.openxmlformats.org/officeDocument/2006/relationships/hyperlink" Target="http://poltreg.tech/en/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png"/><Relationship Id="rId5" Type="http://schemas.openxmlformats.org/officeDocument/2006/relationships/image" Target="../media/image28.jpeg"/><Relationship Id="rId4" Type="http://schemas.openxmlformats.org/officeDocument/2006/relationships/image" Target="../media/image27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poltreg.tech/en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poltreg.tech/en/" TargetMode="External"/><Relationship Id="rId3" Type="http://schemas.openxmlformats.org/officeDocument/2006/relationships/oleObject" Target="../embeddings/oleObject3.bin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9.wmf"/><Relationship Id="rId9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poltreg.tech/en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poltreg.tech/en/" TargetMode="Externa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poltreg.tech/en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poltreg.tech/en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2.jpeg"/><Relationship Id="rId7" Type="http://schemas.openxmlformats.org/officeDocument/2006/relationships/image" Target="../media/image35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2.emf"/><Relationship Id="rId10" Type="http://schemas.openxmlformats.org/officeDocument/2006/relationships/image" Target="../media/image38.jpeg"/><Relationship Id="rId4" Type="http://schemas.openxmlformats.org/officeDocument/2006/relationships/image" Target="../media/image33.jpeg"/><Relationship Id="rId9" Type="http://schemas.openxmlformats.org/officeDocument/2006/relationships/image" Target="../media/image3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g"/><Relationship Id="rId5" Type="http://schemas.openxmlformats.org/officeDocument/2006/relationships/image" Target="../media/image2.emf"/><Relationship Id="rId4" Type="http://schemas.openxmlformats.org/officeDocument/2006/relationships/hyperlink" Target="http://poltreg.tech/en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oltreg.tech/en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poltreg.tech/en/" TargetMode="Externa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poltreg.tech/en/" TargetMode="Externa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hyperlink" Target="http://poltreg.tech/en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hyperlink" Target="http://www.poltreg.tech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://poltreg.tech/en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poltreg.tech/en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70F26703-B4BC-4F73-93DC-A297F4B4A6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53" y="126069"/>
            <a:ext cx="1834420" cy="501465"/>
          </a:xfrm>
          <a:prstGeom prst="rect">
            <a:avLst/>
          </a:prstGeom>
        </p:spPr>
      </p:pic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323178"/>
            <a:ext cx="6858000" cy="1536604"/>
          </a:xfrm>
        </p:spPr>
        <p:txBody>
          <a:bodyPr/>
          <a:lstStyle/>
          <a:p>
            <a:r>
              <a:rPr lang="pl-PL" sz="2400" b="1" dirty="0">
                <a:cs typeface="Calibri" panose="020F0502020204030204" pitchFamily="34" charset="0"/>
              </a:rPr>
              <a:t>The </a:t>
            </a:r>
            <a:r>
              <a:rPr lang="en-IE" sz="2400" b="1" dirty="0">
                <a:cs typeface="Calibri" panose="020F0502020204030204" pitchFamily="34" charset="0"/>
              </a:rPr>
              <a:t>parallel journeys </a:t>
            </a:r>
            <a:br>
              <a:rPr lang="pl-PL" sz="2400" b="1" dirty="0">
                <a:cs typeface="Calibri" panose="020F0502020204030204" pitchFamily="34" charset="0"/>
              </a:rPr>
            </a:br>
            <a:r>
              <a:rPr lang="pl-PL" sz="2400" b="1" dirty="0">
                <a:cs typeface="Calibri" panose="020F0502020204030204" pitchFamily="34" charset="0"/>
              </a:rPr>
              <a:t>from </a:t>
            </a:r>
            <a:r>
              <a:rPr lang="en-IE" sz="2400" b="1" dirty="0">
                <a:cs typeface="Calibri" panose="020F0502020204030204" pitchFamily="34" charset="0"/>
              </a:rPr>
              <a:t>Academia</a:t>
            </a:r>
            <a:r>
              <a:rPr lang="pl-PL" sz="2400" b="1" dirty="0">
                <a:cs typeface="Calibri" panose="020F0502020204030204" pitchFamily="34" charset="0"/>
              </a:rPr>
              <a:t> to Company </a:t>
            </a:r>
            <a:br>
              <a:rPr lang="pl-PL" sz="2400" b="1" dirty="0">
                <a:cs typeface="Calibri" panose="020F0502020204030204" pitchFamily="34" charset="0"/>
              </a:rPr>
            </a:br>
            <a:r>
              <a:rPr lang="en-IE" sz="2400" b="1" dirty="0">
                <a:cs typeface="Calibri" panose="020F0502020204030204" pitchFamily="34" charset="0"/>
              </a:rPr>
              <a:t>and </a:t>
            </a:r>
            <a:r>
              <a:rPr lang="pl-PL" sz="2400" b="1" dirty="0">
                <a:cs typeface="Calibri" panose="020F0502020204030204" pitchFamily="34" charset="0"/>
              </a:rPr>
              <a:t>from ITF to </a:t>
            </a:r>
            <a:r>
              <a:rPr lang="en-IE" sz="2400" b="1" dirty="0">
                <a:cs typeface="Calibri" panose="020F0502020204030204" pitchFamily="34" charset="0"/>
              </a:rPr>
              <a:t>Scientific</a:t>
            </a:r>
            <a:r>
              <a:rPr lang="pl-PL" sz="2400" b="1" dirty="0">
                <a:cs typeface="Calibri" panose="020F0502020204030204" pitchFamily="34" charset="0"/>
              </a:rPr>
              <a:t> </a:t>
            </a:r>
            <a:r>
              <a:rPr lang="en-IE" sz="2400" b="1" dirty="0">
                <a:cs typeface="Calibri" panose="020F0502020204030204" pitchFamily="34" charset="0"/>
              </a:rPr>
              <a:t>Advice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28800" y="267494"/>
            <a:ext cx="2520280" cy="298608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fr-BE" sz="1000" dirty="0">
                <a:latin typeface="+mj-lt"/>
              </a:rPr>
              <a:t>      </a:t>
            </a:r>
            <a:r>
              <a:rPr lang="pl-PL" sz="1000" dirty="0" err="1">
                <a:latin typeface="+mj-lt"/>
              </a:rPr>
              <a:t>Poltreg</a:t>
            </a:r>
            <a:r>
              <a:rPr lang="pl-PL" sz="1000" dirty="0">
                <a:latin typeface="+mj-lt"/>
              </a:rPr>
              <a:t> S.A., Gdańsk, Poland</a:t>
            </a:r>
            <a:r>
              <a:rPr lang="en-GB" sz="1100" dirty="0">
                <a:latin typeface="+mj-lt"/>
              </a:rPr>
              <a:t> 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F43BD6CE-CF2A-40B9-BB3C-439543A849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3269" y="51470"/>
            <a:ext cx="569827" cy="669775"/>
          </a:xfrm>
          <a:prstGeom prst="rect">
            <a:avLst/>
          </a:prstGeom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4985777D-C0BE-42CF-93AE-05CB1277E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2856" y="2953673"/>
            <a:ext cx="2448272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74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100">
                <a:solidFill>
                  <a:schemeClr val="tx1"/>
                </a:solidFill>
                <a:latin typeface="+mn-lt"/>
              </a:defRPr>
            </a:lvl2pPr>
            <a:lvl3pPr marL="68575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3pPr>
            <a:lvl4pPr marL="1028624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500">
                <a:solidFill>
                  <a:schemeClr val="tx1"/>
                </a:solidFill>
                <a:latin typeface="+mn-lt"/>
              </a:defRPr>
            </a:lvl4pPr>
            <a:lvl5pPr marL="1371498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500">
                <a:solidFill>
                  <a:schemeClr val="tx1"/>
                </a:solidFill>
                <a:latin typeface="+mn-lt"/>
              </a:defRPr>
            </a:lvl5pPr>
            <a:lvl6pPr marL="1714372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500">
                <a:solidFill>
                  <a:schemeClr val="tx1"/>
                </a:solidFill>
                <a:latin typeface="+mn-lt"/>
              </a:defRPr>
            </a:lvl6pPr>
            <a:lvl7pPr marL="2057246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500">
                <a:solidFill>
                  <a:schemeClr val="tx1"/>
                </a:solidFill>
                <a:latin typeface="+mn-lt"/>
              </a:defRPr>
            </a:lvl7pPr>
            <a:lvl8pPr marL="240012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500">
                <a:solidFill>
                  <a:schemeClr val="tx1"/>
                </a:solidFill>
                <a:latin typeface="+mn-lt"/>
              </a:defRPr>
            </a:lvl8pPr>
            <a:lvl9pPr marL="2742994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Piotr </a:t>
            </a:r>
            <a:r>
              <a:rPr kumimoji="0" lang="pl-PL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Trzonkowski</a:t>
            </a:r>
            <a:endParaRPr kumimoji="0" lang="pl-PL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10F1606F-7379-497A-9421-C5E9C9781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2183" y="3723878"/>
            <a:ext cx="3291622" cy="402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74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100">
                <a:solidFill>
                  <a:schemeClr val="tx1"/>
                </a:solidFill>
                <a:latin typeface="+mn-lt"/>
              </a:defRPr>
            </a:lvl2pPr>
            <a:lvl3pPr marL="68575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3pPr>
            <a:lvl4pPr marL="1028624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500">
                <a:solidFill>
                  <a:schemeClr val="tx1"/>
                </a:solidFill>
                <a:latin typeface="+mn-lt"/>
              </a:defRPr>
            </a:lvl4pPr>
            <a:lvl5pPr marL="1371498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500">
                <a:solidFill>
                  <a:schemeClr val="tx1"/>
                </a:solidFill>
                <a:latin typeface="+mn-lt"/>
              </a:defRPr>
            </a:lvl5pPr>
            <a:lvl6pPr marL="1714372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500">
                <a:solidFill>
                  <a:schemeClr val="tx1"/>
                </a:solidFill>
                <a:latin typeface="+mn-lt"/>
              </a:defRPr>
            </a:lvl6pPr>
            <a:lvl7pPr marL="2057246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500">
                <a:solidFill>
                  <a:schemeClr val="tx1"/>
                </a:solidFill>
                <a:latin typeface="+mn-lt"/>
              </a:defRPr>
            </a:lvl7pPr>
            <a:lvl8pPr marL="240012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500">
                <a:solidFill>
                  <a:schemeClr val="tx1"/>
                </a:solidFill>
                <a:latin typeface="+mn-lt"/>
              </a:defRPr>
            </a:lvl8pPr>
            <a:lvl9pPr marL="2742994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EIC – EMA Info </a:t>
            </a:r>
            <a:r>
              <a:rPr kumimoji="0" lang="pl-PL" sz="1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day</a:t>
            </a:r>
            <a:r>
              <a:rPr kumimoji="0" lang="pl-PL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31.01.2023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 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FF7CD4D3-1CE6-4C9B-BDB0-7F9714750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5345" y="185001"/>
            <a:ext cx="2520280" cy="402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74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100">
                <a:solidFill>
                  <a:schemeClr val="tx1"/>
                </a:solidFill>
                <a:latin typeface="+mn-lt"/>
              </a:defRPr>
            </a:lvl2pPr>
            <a:lvl3pPr marL="68575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3pPr>
            <a:lvl4pPr marL="1028624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500">
                <a:solidFill>
                  <a:schemeClr val="tx1"/>
                </a:solidFill>
                <a:latin typeface="+mn-lt"/>
              </a:defRPr>
            </a:lvl4pPr>
            <a:lvl5pPr marL="1371498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500">
                <a:solidFill>
                  <a:schemeClr val="tx1"/>
                </a:solidFill>
                <a:latin typeface="+mn-lt"/>
              </a:defRPr>
            </a:lvl5pPr>
            <a:lvl6pPr marL="1714372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500">
                <a:solidFill>
                  <a:schemeClr val="tx1"/>
                </a:solidFill>
                <a:latin typeface="+mn-lt"/>
              </a:defRPr>
            </a:lvl6pPr>
            <a:lvl7pPr marL="2057246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500">
                <a:solidFill>
                  <a:schemeClr val="tx1"/>
                </a:solidFill>
                <a:latin typeface="+mn-lt"/>
              </a:defRPr>
            </a:lvl7pPr>
            <a:lvl8pPr marL="240012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500">
                <a:solidFill>
                  <a:schemeClr val="tx1"/>
                </a:solidFill>
                <a:latin typeface="+mn-lt"/>
              </a:defRPr>
            </a:lvl8pPr>
            <a:lvl9pPr marL="2742994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Department</a:t>
            </a:r>
            <a:r>
              <a:rPr kumimoji="0" lang="pl-PL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of </a:t>
            </a:r>
            <a:r>
              <a:rPr kumimoji="0" lang="pl-PL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Medical</a:t>
            </a:r>
            <a:r>
              <a:rPr kumimoji="0" lang="pl-PL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pl-PL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Immunology</a:t>
            </a:r>
            <a:endParaRPr kumimoji="0" lang="pl-PL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Medical</a:t>
            </a:r>
            <a:r>
              <a:rPr kumimoji="0" lang="pl-PL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University of Gdańsk, Poland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 </a:t>
            </a:r>
          </a:p>
        </p:txBody>
      </p:sp>
      <p:pic>
        <p:nvPicPr>
          <p:cNvPr id="12" name="Obraz 12">
            <a:extLst>
              <a:ext uri="{FF2B5EF4-FFF2-40B4-BE49-F238E27FC236}">
                <a16:creationId xmlns:a16="http://schemas.microsoft.com/office/drawing/2014/main" id="{37E1DF05-44D4-4308-95A0-8FBAAA630F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983" y="4059379"/>
            <a:ext cx="6526642" cy="110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64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9B0FBE52-69D8-0883-30A0-2BA1307DFC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44472" cy="396722"/>
          </a:xfrm>
          <a:prstGeom prst="rect">
            <a:avLst/>
          </a:prstGeom>
        </p:spPr>
      </p:pic>
      <p:grpSp>
        <p:nvGrpSpPr>
          <p:cNvPr id="2" name="Grupa 1">
            <a:extLst>
              <a:ext uri="{FF2B5EF4-FFF2-40B4-BE49-F238E27FC236}">
                <a16:creationId xmlns:a16="http://schemas.microsoft.com/office/drawing/2014/main" id="{50BB9597-625D-7BC1-ACF2-BA412636DDF2}"/>
              </a:ext>
            </a:extLst>
          </p:cNvPr>
          <p:cNvGrpSpPr/>
          <p:nvPr/>
        </p:nvGrpSpPr>
        <p:grpSpPr>
          <a:xfrm>
            <a:off x="0" y="4892127"/>
            <a:ext cx="6858000" cy="271911"/>
            <a:chOff x="0" y="6465240"/>
            <a:chExt cx="9906000" cy="392760"/>
          </a:xfrm>
        </p:grpSpPr>
        <p:sp>
          <p:nvSpPr>
            <p:cNvPr id="5" name="Prostokąt 4">
              <a:extLst>
                <a:ext uri="{FF2B5EF4-FFF2-40B4-BE49-F238E27FC236}">
                  <a16:creationId xmlns:a16="http://schemas.microsoft.com/office/drawing/2014/main" id="{37F9DB39-4976-B884-5EB8-7A261609A3DC}"/>
                </a:ext>
              </a:extLst>
            </p:cNvPr>
            <p:cNvSpPr/>
            <p:nvPr/>
          </p:nvSpPr>
          <p:spPr>
            <a:xfrm>
              <a:off x="0" y="6465240"/>
              <a:ext cx="9906000" cy="392760"/>
            </a:xfrm>
            <a:prstGeom prst="rect">
              <a:avLst/>
            </a:prstGeom>
            <a:solidFill>
              <a:srgbClr val="223F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7" name="Obraz 6">
              <a:extLst>
                <a:ext uri="{FF2B5EF4-FFF2-40B4-BE49-F238E27FC236}">
                  <a16:creationId xmlns:a16="http://schemas.microsoft.com/office/drawing/2014/main" id="{CA22BAAD-9475-992E-2CD3-FC2FC85E2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4832" y="6477000"/>
              <a:ext cx="1176337" cy="381000"/>
            </a:xfrm>
            <a:prstGeom prst="rect">
              <a:avLst/>
            </a:prstGeom>
          </p:spPr>
        </p:pic>
      </p:grpSp>
      <p:sp>
        <p:nvSpPr>
          <p:cNvPr id="8" name="Prostokąt 7">
            <a:extLst>
              <a:ext uri="{FF2B5EF4-FFF2-40B4-BE49-F238E27FC236}">
                <a16:creationId xmlns:a16="http://schemas.microsoft.com/office/drawing/2014/main" id="{D7770982-84A1-8997-7AF8-12A21D587FE8}"/>
              </a:ext>
            </a:extLst>
          </p:cNvPr>
          <p:cNvSpPr/>
          <p:nvPr/>
        </p:nvSpPr>
        <p:spPr>
          <a:xfrm>
            <a:off x="153028" y="4942030"/>
            <a:ext cx="902811" cy="2094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76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www.poltreg.tech</a:t>
            </a:r>
            <a:endParaRPr lang="en-GB" sz="76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rójkąt prostokątny 5">
            <a:extLst>
              <a:ext uri="{FF2B5EF4-FFF2-40B4-BE49-F238E27FC236}">
                <a16:creationId xmlns:a16="http://schemas.microsoft.com/office/drawing/2014/main" id="{EB285F19-4DE1-ABDE-01AB-4343A9DD953C}"/>
              </a:ext>
            </a:extLst>
          </p:cNvPr>
          <p:cNvSpPr/>
          <p:nvPr/>
        </p:nvSpPr>
        <p:spPr>
          <a:xfrm rot="16200000">
            <a:off x="2785030" y="-691781"/>
            <a:ext cx="2966548" cy="4746831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Costs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of the development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of the </a:t>
            </a:r>
            <a:r>
              <a:rPr kumimoji="0" lang="pl-P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drug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rójkąt prostokątny 2">
            <a:extLst>
              <a:ext uri="{FF2B5EF4-FFF2-40B4-BE49-F238E27FC236}">
                <a16:creationId xmlns:a16="http://schemas.microsoft.com/office/drawing/2014/main" id="{C469B88E-6CF1-03EC-815C-07DEF77C8046}"/>
              </a:ext>
            </a:extLst>
          </p:cNvPr>
          <p:cNvSpPr/>
          <p:nvPr/>
        </p:nvSpPr>
        <p:spPr>
          <a:xfrm rot="16200000">
            <a:off x="1203212" y="-329049"/>
            <a:ext cx="2682888" cy="4656751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chance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of </a:t>
            </a:r>
            <a:r>
              <a:rPr kumimoji="0" lang="pl-P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cure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rójkąt prostokątny 3">
            <a:extLst>
              <a:ext uri="{FF2B5EF4-FFF2-40B4-BE49-F238E27FC236}">
                <a16:creationId xmlns:a16="http://schemas.microsoft.com/office/drawing/2014/main" id="{F9E31EE8-62A8-1380-AAF5-CDFD9CCE81A1}"/>
              </a:ext>
            </a:extLst>
          </p:cNvPr>
          <p:cNvSpPr/>
          <p:nvPr/>
        </p:nvSpPr>
        <p:spPr>
          <a:xfrm rot="16200000">
            <a:off x="381749" y="467572"/>
            <a:ext cx="2140098" cy="4176469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complexity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F74532B3-2BFA-AA11-AE0F-4974C945F423}"/>
              </a:ext>
            </a:extLst>
          </p:cNvPr>
          <p:cNvSpPr txBox="1"/>
          <p:nvPr/>
        </p:nvSpPr>
        <p:spPr>
          <a:xfrm>
            <a:off x="1028426" y="657882"/>
            <a:ext cx="4929426" cy="6117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375" dirty="0">
                <a:latin typeface="Forte" panose="03060902040502070203" pitchFamily="66" charset="0"/>
              </a:rPr>
              <a:t>Natural </a:t>
            </a:r>
            <a:r>
              <a:rPr lang="pl-PL" sz="3375" dirty="0" err="1">
                <a:latin typeface="Forte" panose="03060902040502070203" pitchFamily="66" charset="0"/>
              </a:rPr>
              <a:t>history</a:t>
            </a:r>
            <a:r>
              <a:rPr lang="pl-PL" sz="3375" dirty="0">
                <a:latin typeface="Forte" panose="03060902040502070203" pitchFamily="66" charset="0"/>
              </a:rPr>
              <a:t> of a </a:t>
            </a:r>
            <a:r>
              <a:rPr lang="pl-PL" sz="3375" dirty="0" err="1">
                <a:latin typeface="Forte" panose="03060902040502070203" pitchFamily="66" charset="0"/>
              </a:rPr>
              <a:t>drug</a:t>
            </a:r>
            <a:endParaRPr lang="pl-PL" sz="3375" dirty="0">
              <a:latin typeface="Forte" panose="03060902040502070203" pitchFamily="66" charset="0"/>
            </a:endParaRPr>
          </a:p>
        </p:txBody>
      </p:sp>
      <p:sp>
        <p:nvSpPr>
          <p:cNvPr id="16" name="Zwój pionowy 17">
            <a:extLst>
              <a:ext uri="{FF2B5EF4-FFF2-40B4-BE49-F238E27FC236}">
                <a16:creationId xmlns:a16="http://schemas.microsoft.com/office/drawing/2014/main" id="{0851C023-8810-35D5-862B-8AE18156BDD8}"/>
              </a:ext>
            </a:extLst>
          </p:cNvPr>
          <p:cNvSpPr/>
          <p:nvPr/>
        </p:nvSpPr>
        <p:spPr>
          <a:xfrm>
            <a:off x="717938" y="363258"/>
            <a:ext cx="5550401" cy="1245687"/>
          </a:xfrm>
          <a:prstGeom prst="verticalScroll">
            <a:avLst>
              <a:gd name="adj" fmla="val 25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13" dirty="0"/>
          </a:p>
        </p:txBody>
      </p:sp>
      <p:sp>
        <p:nvSpPr>
          <p:cNvPr id="17" name="Strzałka: w górę 16">
            <a:extLst>
              <a:ext uri="{FF2B5EF4-FFF2-40B4-BE49-F238E27FC236}">
                <a16:creationId xmlns:a16="http://schemas.microsoft.com/office/drawing/2014/main" id="{174B8166-8C40-C41B-7381-7E4C38215296}"/>
              </a:ext>
            </a:extLst>
          </p:cNvPr>
          <p:cNvSpPr/>
          <p:nvPr/>
        </p:nvSpPr>
        <p:spPr>
          <a:xfrm>
            <a:off x="3133467" y="3475011"/>
            <a:ext cx="413775" cy="40408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Strzałka: w górę 17">
            <a:extLst>
              <a:ext uri="{FF2B5EF4-FFF2-40B4-BE49-F238E27FC236}">
                <a16:creationId xmlns:a16="http://schemas.microsoft.com/office/drawing/2014/main" id="{4BA29F6D-00EF-2838-158B-97565B61E8C5}"/>
              </a:ext>
            </a:extLst>
          </p:cNvPr>
          <p:cNvSpPr/>
          <p:nvPr/>
        </p:nvSpPr>
        <p:spPr>
          <a:xfrm>
            <a:off x="4149080" y="3455349"/>
            <a:ext cx="413775" cy="40408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Strzałka: w górę 18">
            <a:extLst>
              <a:ext uri="{FF2B5EF4-FFF2-40B4-BE49-F238E27FC236}">
                <a16:creationId xmlns:a16="http://schemas.microsoft.com/office/drawing/2014/main" id="{B4FF0FF3-4402-7F92-E502-81B5BB15F2AE}"/>
              </a:ext>
            </a:extLst>
          </p:cNvPr>
          <p:cNvSpPr/>
          <p:nvPr/>
        </p:nvSpPr>
        <p:spPr>
          <a:xfrm>
            <a:off x="5023632" y="3442637"/>
            <a:ext cx="413775" cy="40408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Strzałka: w górę 19">
            <a:extLst>
              <a:ext uri="{FF2B5EF4-FFF2-40B4-BE49-F238E27FC236}">
                <a16:creationId xmlns:a16="http://schemas.microsoft.com/office/drawing/2014/main" id="{ED14BC95-9BDB-4A1B-1A49-F9BBE0317380}"/>
              </a:ext>
            </a:extLst>
          </p:cNvPr>
          <p:cNvSpPr/>
          <p:nvPr/>
        </p:nvSpPr>
        <p:spPr>
          <a:xfrm>
            <a:off x="5977266" y="3435113"/>
            <a:ext cx="413775" cy="40408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Wybuch: 14 punktów 20">
            <a:extLst>
              <a:ext uri="{FF2B5EF4-FFF2-40B4-BE49-F238E27FC236}">
                <a16:creationId xmlns:a16="http://schemas.microsoft.com/office/drawing/2014/main" id="{A8DE5FF7-178C-6153-64D7-49C531A88D27}"/>
              </a:ext>
            </a:extLst>
          </p:cNvPr>
          <p:cNvSpPr/>
          <p:nvPr/>
        </p:nvSpPr>
        <p:spPr>
          <a:xfrm>
            <a:off x="2636912" y="3776701"/>
            <a:ext cx="4962840" cy="1690905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Support from the regulator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713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Obraz 29">
            <a:extLst>
              <a:ext uri="{FF2B5EF4-FFF2-40B4-BE49-F238E27FC236}">
                <a16:creationId xmlns:a16="http://schemas.microsoft.com/office/drawing/2014/main" id="{72DBF908-E66B-873A-7D1C-39D36CF505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44472" cy="396722"/>
          </a:xfrm>
          <a:prstGeom prst="rect">
            <a:avLst/>
          </a:prstGeom>
        </p:spPr>
      </p:pic>
      <p:grpSp>
        <p:nvGrpSpPr>
          <p:cNvPr id="3" name="Grupa 2">
            <a:extLst>
              <a:ext uri="{FF2B5EF4-FFF2-40B4-BE49-F238E27FC236}">
                <a16:creationId xmlns:a16="http://schemas.microsoft.com/office/drawing/2014/main" id="{C941E5D8-18CE-E638-8380-CFDFBB602054}"/>
              </a:ext>
            </a:extLst>
          </p:cNvPr>
          <p:cNvGrpSpPr/>
          <p:nvPr/>
        </p:nvGrpSpPr>
        <p:grpSpPr>
          <a:xfrm>
            <a:off x="0" y="4892127"/>
            <a:ext cx="6858000" cy="271911"/>
            <a:chOff x="0" y="6465240"/>
            <a:chExt cx="9906000" cy="392760"/>
          </a:xfrm>
        </p:grpSpPr>
        <p:sp>
          <p:nvSpPr>
            <p:cNvPr id="27" name="Prostokąt 26">
              <a:extLst>
                <a:ext uri="{FF2B5EF4-FFF2-40B4-BE49-F238E27FC236}">
                  <a16:creationId xmlns:a16="http://schemas.microsoft.com/office/drawing/2014/main" id="{7E14A617-AC7B-0774-9036-587FFC2D1AE4}"/>
                </a:ext>
              </a:extLst>
            </p:cNvPr>
            <p:cNvSpPr/>
            <p:nvPr/>
          </p:nvSpPr>
          <p:spPr>
            <a:xfrm>
              <a:off x="0" y="6465240"/>
              <a:ext cx="9906000" cy="392760"/>
            </a:xfrm>
            <a:prstGeom prst="rect">
              <a:avLst/>
            </a:prstGeom>
            <a:solidFill>
              <a:srgbClr val="223F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28" name="Obraz 27">
              <a:extLst>
                <a:ext uri="{FF2B5EF4-FFF2-40B4-BE49-F238E27FC236}">
                  <a16:creationId xmlns:a16="http://schemas.microsoft.com/office/drawing/2014/main" id="{63563834-5538-CDB5-8DD3-66758CF892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4832" y="6477000"/>
              <a:ext cx="1176337" cy="381000"/>
            </a:xfrm>
            <a:prstGeom prst="rect">
              <a:avLst/>
            </a:prstGeom>
          </p:spPr>
        </p:pic>
      </p:grpSp>
      <p:sp>
        <p:nvSpPr>
          <p:cNvPr id="29" name="Prostokąt 28">
            <a:extLst>
              <a:ext uri="{FF2B5EF4-FFF2-40B4-BE49-F238E27FC236}">
                <a16:creationId xmlns:a16="http://schemas.microsoft.com/office/drawing/2014/main" id="{254BAFAF-B2D2-A0B2-4DEE-BCCF9EBFD352}"/>
              </a:ext>
            </a:extLst>
          </p:cNvPr>
          <p:cNvSpPr/>
          <p:nvPr/>
        </p:nvSpPr>
        <p:spPr>
          <a:xfrm>
            <a:off x="153028" y="4942030"/>
            <a:ext cx="902811" cy="2094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76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www.poltreg.tech</a:t>
            </a:r>
            <a:endParaRPr lang="en-GB" sz="76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Strzałka: w górę 20">
            <a:extLst>
              <a:ext uri="{FF2B5EF4-FFF2-40B4-BE49-F238E27FC236}">
                <a16:creationId xmlns:a16="http://schemas.microsoft.com/office/drawing/2014/main" id="{C236BA43-F028-E22B-9770-76AF36529BB7}"/>
              </a:ext>
            </a:extLst>
          </p:cNvPr>
          <p:cNvSpPr/>
          <p:nvPr/>
        </p:nvSpPr>
        <p:spPr>
          <a:xfrm>
            <a:off x="4430121" y="2640673"/>
            <a:ext cx="413775" cy="40408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Strzałka: w górę 21">
            <a:extLst>
              <a:ext uri="{FF2B5EF4-FFF2-40B4-BE49-F238E27FC236}">
                <a16:creationId xmlns:a16="http://schemas.microsoft.com/office/drawing/2014/main" id="{143DD43C-DCF5-62D4-F441-F5DC614B4930}"/>
              </a:ext>
            </a:extLst>
          </p:cNvPr>
          <p:cNvSpPr/>
          <p:nvPr/>
        </p:nvSpPr>
        <p:spPr>
          <a:xfrm>
            <a:off x="5267729" y="2644371"/>
            <a:ext cx="413775" cy="40408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Strzałka: w górę 22">
            <a:extLst>
              <a:ext uri="{FF2B5EF4-FFF2-40B4-BE49-F238E27FC236}">
                <a16:creationId xmlns:a16="http://schemas.microsoft.com/office/drawing/2014/main" id="{26BB5523-07F5-7320-7B22-BE466FCDCE7D}"/>
              </a:ext>
            </a:extLst>
          </p:cNvPr>
          <p:cNvSpPr/>
          <p:nvPr/>
        </p:nvSpPr>
        <p:spPr>
          <a:xfrm>
            <a:off x="6145842" y="2640672"/>
            <a:ext cx="413775" cy="40408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2">
            <a:extLst>
              <a:ext uri="{FF2B5EF4-FFF2-40B4-BE49-F238E27FC236}">
                <a16:creationId xmlns:a16="http://schemas.microsoft.com/office/drawing/2014/main" id="{3AD1FE59-33D6-4768-B2EC-98569FFFB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290" y="231717"/>
            <a:ext cx="6172200" cy="735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4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Natural history of a drug</a:t>
            </a:r>
          </a:p>
        </p:txBody>
      </p:sp>
      <p:sp>
        <p:nvSpPr>
          <p:cNvPr id="32" name="pole tekstowe 18">
            <a:extLst>
              <a:ext uri="{FF2B5EF4-FFF2-40B4-BE49-F238E27FC236}">
                <a16:creationId xmlns:a16="http://schemas.microsoft.com/office/drawing/2014/main" id="{4C51BDC4-93D3-4958-A2AC-18CE8A588FB2}"/>
              </a:ext>
            </a:extLst>
          </p:cNvPr>
          <p:cNvSpPr txBox="1"/>
          <p:nvPr/>
        </p:nvSpPr>
        <p:spPr>
          <a:xfrm>
            <a:off x="4315302" y="2030452"/>
            <a:ext cx="627858" cy="3559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13" dirty="0">
                <a:latin typeface="+mj-lt"/>
              </a:rPr>
              <a:t>GMP </a:t>
            </a:r>
            <a:r>
              <a:rPr lang="pl-PL" sz="700" dirty="0" err="1">
                <a:latin typeface="+mj-lt"/>
              </a:rPr>
              <a:t>formulation</a:t>
            </a:r>
            <a:endParaRPr lang="pl-PL" sz="1013" dirty="0">
              <a:latin typeface="+mj-lt"/>
            </a:endParaRPr>
          </a:p>
        </p:txBody>
      </p:sp>
      <p:sp>
        <p:nvSpPr>
          <p:cNvPr id="33" name="pole tekstowe 3">
            <a:extLst>
              <a:ext uri="{FF2B5EF4-FFF2-40B4-BE49-F238E27FC236}">
                <a16:creationId xmlns:a16="http://schemas.microsoft.com/office/drawing/2014/main" id="{653F7FFC-34B4-47AB-9185-A23FAFC65847}"/>
              </a:ext>
            </a:extLst>
          </p:cNvPr>
          <p:cNvSpPr txBox="1"/>
          <p:nvPr/>
        </p:nvSpPr>
        <p:spPr>
          <a:xfrm>
            <a:off x="904420" y="2139362"/>
            <a:ext cx="437940" cy="248209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pl-PL" sz="1013" dirty="0">
                <a:latin typeface="+mj-lt"/>
              </a:rPr>
              <a:t>Idea</a:t>
            </a:r>
          </a:p>
        </p:txBody>
      </p:sp>
      <p:sp>
        <p:nvSpPr>
          <p:cNvPr id="34" name="pole tekstowe 4">
            <a:extLst>
              <a:ext uri="{FF2B5EF4-FFF2-40B4-BE49-F238E27FC236}">
                <a16:creationId xmlns:a16="http://schemas.microsoft.com/office/drawing/2014/main" id="{C67CDBCC-DBDF-4BAC-AEEA-25541A1655A7}"/>
              </a:ext>
            </a:extLst>
          </p:cNvPr>
          <p:cNvSpPr txBox="1"/>
          <p:nvPr/>
        </p:nvSpPr>
        <p:spPr>
          <a:xfrm>
            <a:off x="44624" y="2150712"/>
            <a:ext cx="721672" cy="246221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pl-PL" sz="1000" dirty="0">
                <a:latin typeface="+mj-lt"/>
              </a:rPr>
              <a:t>The </a:t>
            </a:r>
            <a:r>
              <a:rPr lang="pl-PL" sz="1000" dirty="0" err="1">
                <a:latin typeface="+mj-lt"/>
              </a:rPr>
              <a:t>need</a:t>
            </a:r>
            <a:endParaRPr lang="pl-PL" sz="1000" dirty="0">
              <a:latin typeface="+mj-lt"/>
            </a:endParaRPr>
          </a:p>
        </p:txBody>
      </p:sp>
      <p:sp>
        <p:nvSpPr>
          <p:cNvPr id="35" name="pole tekstowe 5">
            <a:extLst>
              <a:ext uri="{FF2B5EF4-FFF2-40B4-BE49-F238E27FC236}">
                <a16:creationId xmlns:a16="http://schemas.microsoft.com/office/drawing/2014/main" id="{B8C709CD-7D65-4ACF-9083-1DE887347E11}"/>
              </a:ext>
            </a:extLst>
          </p:cNvPr>
          <p:cNvSpPr txBox="1"/>
          <p:nvPr/>
        </p:nvSpPr>
        <p:spPr>
          <a:xfrm>
            <a:off x="1510367" y="2150712"/>
            <a:ext cx="413774" cy="24820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13" dirty="0" err="1">
                <a:latin typeface="+mj-lt"/>
              </a:rPr>
              <a:t>Aim</a:t>
            </a:r>
            <a:r>
              <a:rPr lang="pl-PL" sz="1013" dirty="0">
                <a:latin typeface="+mj-lt"/>
              </a:rPr>
              <a:t> </a:t>
            </a:r>
          </a:p>
        </p:txBody>
      </p:sp>
      <p:sp>
        <p:nvSpPr>
          <p:cNvPr id="36" name="pole tekstowe 6">
            <a:extLst>
              <a:ext uri="{FF2B5EF4-FFF2-40B4-BE49-F238E27FC236}">
                <a16:creationId xmlns:a16="http://schemas.microsoft.com/office/drawing/2014/main" id="{D5F24713-28A3-4192-BE46-0FB1F73CEE67}"/>
              </a:ext>
            </a:extLst>
          </p:cNvPr>
          <p:cNvSpPr txBox="1"/>
          <p:nvPr/>
        </p:nvSpPr>
        <p:spPr>
          <a:xfrm>
            <a:off x="2015429" y="2008936"/>
            <a:ext cx="962244" cy="40408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13" dirty="0">
                <a:latin typeface="+mj-lt"/>
              </a:rPr>
              <a:t>In vitro</a:t>
            </a:r>
          </a:p>
          <a:p>
            <a:pPr algn="ctr"/>
            <a:r>
              <a:rPr lang="pl-PL" sz="1013" dirty="0" err="1">
                <a:latin typeface="+mj-lt"/>
              </a:rPr>
              <a:t>studies</a:t>
            </a:r>
            <a:endParaRPr lang="pl-PL" sz="1013" dirty="0">
              <a:latin typeface="+mj-lt"/>
            </a:endParaRPr>
          </a:p>
        </p:txBody>
      </p:sp>
      <p:sp>
        <p:nvSpPr>
          <p:cNvPr id="37" name="pole tekstowe 7">
            <a:extLst>
              <a:ext uri="{FF2B5EF4-FFF2-40B4-BE49-F238E27FC236}">
                <a16:creationId xmlns:a16="http://schemas.microsoft.com/office/drawing/2014/main" id="{B5094F6F-E2B6-4743-A8CC-86935B904E50}"/>
              </a:ext>
            </a:extLst>
          </p:cNvPr>
          <p:cNvSpPr txBox="1"/>
          <p:nvPr/>
        </p:nvSpPr>
        <p:spPr>
          <a:xfrm>
            <a:off x="3024403" y="1707654"/>
            <a:ext cx="1202936" cy="1015663"/>
          </a:xfrm>
          <a:prstGeom prst="rect">
            <a:avLst/>
          </a:prstGeom>
          <a:gradFill flip="none" rotWithShape="1">
            <a:gsLst>
              <a:gs pos="70000">
                <a:srgbClr val="FFFF00"/>
              </a:gs>
              <a:gs pos="37000">
                <a:srgbClr val="00B050">
                  <a:shade val="67500"/>
                  <a:satMod val="115000"/>
                </a:srgbClr>
              </a:gs>
              <a:gs pos="0">
                <a:srgbClr val="00B05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pl-PL" sz="1000" dirty="0" err="1">
                <a:latin typeface="+mj-lt"/>
              </a:rPr>
              <a:t>Preclinical</a:t>
            </a:r>
            <a:r>
              <a:rPr lang="pl-PL" sz="1000" dirty="0">
                <a:latin typeface="+mj-lt"/>
              </a:rPr>
              <a:t> </a:t>
            </a:r>
            <a:r>
              <a:rPr lang="pl-PL" sz="1000" dirty="0" err="1">
                <a:latin typeface="+mj-lt"/>
              </a:rPr>
              <a:t>models</a:t>
            </a:r>
            <a:endParaRPr lang="pl-PL" sz="1000" dirty="0">
              <a:latin typeface="+mj-lt"/>
            </a:endParaRPr>
          </a:p>
          <a:p>
            <a:pPr algn="ctr"/>
            <a:endParaRPr lang="pl-PL" sz="800" dirty="0">
              <a:latin typeface="+mj-lt"/>
            </a:endParaRPr>
          </a:p>
          <a:p>
            <a:pPr algn="ctr"/>
            <a:r>
              <a:rPr lang="pl-PL" sz="1000" dirty="0" err="1">
                <a:latin typeface="+mj-lt"/>
              </a:rPr>
              <a:t>Toxicity</a:t>
            </a:r>
            <a:r>
              <a:rPr lang="pl-PL" sz="1000" dirty="0">
                <a:latin typeface="+mj-lt"/>
              </a:rPr>
              <a:t> </a:t>
            </a:r>
            <a:r>
              <a:rPr lang="pl-PL" sz="1000" dirty="0" err="1">
                <a:latin typeface="+mj-lt"/>
              </a:rPr>
              <a:t>Pharmacokinetics</a:t>
            </a:r>
            <a:endParaRPr lang="pl-PL" sz="1000" dirty="0">
              <a:latin typeface="+mj-lt"/>
            </a:endParaRPr>
          </a:p>
          <a:p>
            <a:pPr algn="ctr"/>
            <a:r>
              <a:rPr lang="pl-PL" sz="1000" dirty="0">
                <a:latin typeface="+mj-lt"/>
              </a:rPr>
              <a:t>ADME</a:t>
            </a:r>
          </a:p>
        </p:txBody>
      </p:sp>
      <p:sp>
        <p:nvSpPr>
          <p:cNvPr id="38" name="pole tekstowe 8">
            <a:extLst>
              <a:ext uri="{FF2B5EF4-FFF2-40B4-BE49-F238E27FC236}">
                <a16:creationId xmlns:a16="http://schemas.microsoft.com/office/drawing/2014/main" id="{11BEF413-EA4E-4D4D-8636-8EF625F2A128}"/>
              </a:ext>
            </a:extLst>
          </p:cNvPr>
          <p:cNvSpPr txBox="1"/>
          <p:nvPr/>
        </p:nvSpPr>
        <p:spPr>
          <a:xfrm>
            <a:off x="5031123" y="2027340"/>
            <a:ext cx="719719" cy="40408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13" dirty="0" err="1">
                <a:latin typeface="+mj-lt"/>
              </a:rPr>
              <a:t>Clinical</a:t>
            </a:r>
            <a:r>
              <a:rPr lang="pl-PL" sz="1013" dirty="0">
                <a:latin typeface="+mj-lt"/>
              </a:rPr>
              <a:t> </a:t>
            </a:r>
            <a:r>
              <a:rPr lang="pl-PL" sz="1013" dirty="0" err="1">
                <a:latin typeface="+mj-lt"/>
              </a:rPr>
              <a:t>trials</a:t>
            </a:r>
            <a:endParaRPr lang="pl-PL" sz="1013" dirty="0">
              <a:latin typeface="+mj-lt"/>
            </a:endParaRPr>
          </a:p>
        </p:txBody>
      </p:sp>
      <p:sp>
        <p:nvSpPr>
          <p:cNvPr id="39" name="pole tekstowe 9">
            <a:extLst>
              <a:ext uri="{FF2B5EF4-FFF2-40B4-BE49-F238E27FC236}">
                <a16:creationId xmlns:a16="http://schemas.microsoft.com/office/drawing/2014/main" id="{B0C836DE-D21C-4391-A102-B6AAE7E41889}"/>
              </a:ext>
            </a:extLst>
          </p:cNvPr>
          <p:cNvSpPr txBox="1"/>
          <p:nvPr/>
        </p:nvSpPr>
        <p:spPr>
          <a:xfrm>
            <a:off x="5893227" y="2080700"/>
            <a:ext cx="920149" cy="24622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00" dirty="0" err="1">
                <a:latin typeface="+mj-lt"/>
              </a:rPr>
              <a:t>Authorisation</a:t>
            </a:r>
            <a:endParaRPr lang="pl-PL" sz="1000" dirty="0">
              <a:latin typeface="+mj-lt"/>
            </a:endParaRPr>
          </a:p>
        </p:txBody>
      </p:sp>
      <p:sp>
        <p:nvSpPr>
          <p:cNvPr id="40" name="Strzałka w prawo 10">
            <a:extLst>
              <a:ext uri="{FF2B5EF4-FFF2-40B4-BE49-F238E27FC236}">
                <a16:creationId xmlns:a16="http://schemas.microsoft.com/office/drawing/2014/main" id="{0DAA2ED3-8099-4DF7-99EE-5B300F9A9B85}"/>
              </a:ext>
            </a:extLst>
          </p:cNvPr>
          <p:cNvSpPr/>
          <p:nvPr/>
        </p:nvSpPr>
        <p:spPr>
          <a:xfrm>
            <a:off x="705533" y="2184490"/>
            <a:ext cx="282320" cy="1341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13">
              <a:latin typeface="Comic Sans MS" panose="030F0702030302020204" pitchFamily="66" charset="0"/>
            </a:endParaRPr>
          </a:p>
        </p:txBody>
      </p:sp>
      <p:sp>
        <p:nvSpPr>
          <p:cNvPr id="41" name="Strzałka w prawo 11">
            <a:extLst>
              <a:ext uri="{FF2B5EF4-FFF2-40B4-BE49-F238E27FC236}">
                <a16:creationId xmlns:a16="http://schemas.microsoft.com/office/drawing/2014/main" id="{AB803602-5D9C-4849-86CE-63D1FCCCF951}"/>
              </a:ext>
            </a:extLst>
          </p:cNvPr>
          <p:cNvSpPr/>
          <p:nvPr/>
        </p:nvSpPr>
        <p:spPr>
          <a:xfrm>
            <a:off x="1292171" y="2184490"/>
            <a:ext cx="282320" cy="1341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13">
              <a:latin typeface="Comic Sans MS" panose="030F0702030302020204" pitchFamily="66" charset="0"/>
            </a:endParaRPr>
          </a:p>
        </p:txBody>
      </p:sp>
      <p:sp>
        <p:nvSpPr>
          <p:cNvPr id="42" name="Strzałka w prawo 12">
            <a:extLst>
              <a:ext uri="{FF2B5EF4-FFF2-40B4-BE49-F238E27FC236}">
                <a16:creationId xmlns:a16="http://schemas.microsoft.com/office/drawing/2014/main" id="{CFC6B961-AEBC-4505-AEE1-78B2B7049125}"/>
              </a:ext>
            </a:extLst>
          </p:cNvPr>
          <p:cNvSpPr/>
          <p:nvPr/>
        </p:nvSpPr>
        <p:spPr>
          <a:xfrm>
            <a:off x="1886523" y="2192791"/>
            <a:ext cx="282320" cy="1341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13">
              <a:latin typeface="Comic Sans MS" panose="030F0702030302020204" pitchFamily="66" charset="0"/>
            </a:endParaRPr>
          </a:p>
        </p:txBody>
      </p:sp>
      <p:sp>
        <p:nvSpPr>
          <p:cNvPr id="43" name="Strzałka w prawo 13">
            <a:extLst>
              <a:ext uri="{FF2B5EF4-FFF2-40B4-BE49-F238E27FC236}">
                <a16:creationId xmlns:a16="http://schemas.microsoft.com/office/drawing/2014/main" id="{BC40758B-887A-4A0B-AB00-20CC62BF9FA5}"/>
              </a:ext>
            </a:extLst>
          </p:cNvPr>
          <p:cNvSpPr/>
          <p:nvPr/>
        </p:nvSpPr>
        <p:spPr>
          <a:xfrm>
            <a:off x="2894691" y="2184490"/>
            <a:ext cx="282320" cy="1341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13">
              <a:latin typeface="Comic Sans MS" panose="030F0702030302020204" pitchFamily="66" charset="0"/>
            </a:endParaRPr>
          </a:p>
        </p:txBody>
      </p:sp>
      <p:sp>
        <p:nvSpPr>
          <p:cNvPr id="44" name="Strzałka w prawo 14">
            <a:extLst>
              <a:ext uri="{FF2B5EF4-FFF2-40B4-BE49-F238E27FC236}">
                <a16:creationId xmlns:a16="http://schemas.microsoft.com/office/drawing/2014/main" id="{6B03C844-F01F-4455-858C-33B89B481FF0}"/>
              </a:ext>
            </a:extLst>
          </p:cNvPr>
          <p:cNvSpPr/>
          <p:nvPr/>
        </p:nvSpPr>
        <p:spPr>
          <a:xfrm>
            <a:off x="4077935" y="2150713"/>
            <a:ext cx="282320" cy="1341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13">
              <a:latin typeface="Comic Sans MS" panose="030F0702030302020204" pitchFamily="66" charset="0"/>
            </a:endParaRPr>
          </a:p>
        </p:txBody>
      </p:sp>
      <p:sp>
        <p:nvSpPr>
          <p:cNvPr id="45" name="Strzałka w prawo 15">
            <a:extLst>
              <a:ext uri="{FF2B5EF4-FFF2-40B4-BE49-F238E27FC236}">
                <a16:creationId xmlns:a16="http://schemas.microsoft.com/office/drawing/2014/main" id="{3A840D82-3F33-4BCA-B4F0-F86A71177B2F}"/>
              </a:ext>
            </a:extLst>
          </p:cNvPr>
          <p:cNvSpPr/>
          <p:nvPr/>
        </p:nvSpPr>
        <p:spPr>
          <a:xfrm>
            <a:off x="4887068" y="2143149"/>
            <a:ext cx="282320" cy="1341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13">
              <a:latin typeface="Comic Sans MS" panose="030F0702030302020204" pitchFamily="66" charset="0"/>
            </a:endParaRPr>
          </a:p>
        </p:txBody>
      </p:sp>
      <p:sp>
        <p:nvSpPr>
          <p:cNvPr id="46" name="Strzałka w prawo 19">
            <a:extLst>
              <a:ext uri="{FF2B5EF4-FFF2-40B4-BE49-F238E27FC236}">
                <a16:creationId xmlns:a16="http://schemas.microsoft.com/office/drawing/2014/main" id="{590C0E0A-5D33-4F7C-9EAF-5A5841ED4C11}"/>
              </a:ext>
            </a:extLst>
          </p:cNvPr>
          <p:cNvSpPr/>
          <p:nvPr/>
        </p:nvSpPr>
        <p:spPr>
          <a:xfrm>
            <a:off x="5675322" y="2150712"/>
            <a:ext cx="282320" cy="1341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13">
              <a:latin typeface="Comic Sans MS" panose="030F0702030302020204" pitchFamily="66" charset="0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5F226CA-237B-46BD-95D1-10C32434A6C1}"/>
              </a:ext>
            </a:extLst>
          </p:cNvPr>
          <p:cNvGrpSpPr/>
          <p:nvPr/>
        </p:nvGrpSpPr>
        <p:grpSpPr>
          <a:xfrm>
            <a:off x="4696950" y="3822026"/>
            <a:ext cx="1658081" cy="648072"/>
            <a:chOff x="3549248" y="3473268"/>
            <a:chExt cx="2983066" cy="648072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A69979B-5510-48BA-A27F-4C09F492BEB1}"/>
                </a:ext>
              </a:extLst>
            </p:cNvPr>
            <p:cNvSpPr/>
            <p:nvPr/>
          </p:nvSpPr>
          <p:spPr>
            <a:xfrm>
              <a:off x="3549248" y="3473268"/>
              <a:ext cx="2957960" cy="6480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277BFC5-338C-414D-BC2E-DEA6F04A2BAF}"/>
                </a:ext>
              </a:extLst>
            </p:cNvPr>
            <p:cNvSpPr txBox="1"/>
            <p:nvPr/>
          </p:nvSpPr>
          <p:spPr>
            <a:xfrm>
              <a:off x="3574354" y="3621550"/>
              <a:ext cx="295796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1500" dirty="0"/>
                <a:t>PRIME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41BAEFA1-CE75-4DCB-99CB-5CD84C34CC51}"/>
              </a:ext>
            </a:extLst>
          </p:cNvPr>
          <p:cNvGrpSpPr/>
          <p:nvPr/>
        </p:nvGrpSpPr>
        <p:grpSpPr>
          <a:xfrm>
            <a:off x="4207796" y="3104190"/>
            <a:ext cx="820432" cy="648072"/>
            <a:chOff x="3563175" y="3473268"/>
            <a:chExt cx="2957958" cy="648072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F9D8284A-E6EC-46E5-A305-6CDAD26613EC}"/>
                </a:ext>
              </a:extLst>
            </p:cNvPr>
            <p:cNvSpPr/>
            <p:nvPr/>
          </p:nvSpPr>
          <p:spPr>
            <a:xfrm>
              <a:off x="3563175" y="3473268"/>
              <a:ext cx="2957958" cy="6480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5272450-7135-4CC1-9CC6-ABD75C4812C1}"/>
                </a:ext>
              </a:extLst>
            </p:cNvPr>
            <p:cNvSpPr txBox="1"/>
            <p:nvPr/>
          </p:nvSpPr>
          <p:spPr>
            <a:xfrm>
              <a:off x="3563176" y="3525001"/>
              <a:ext cx="2957957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1500" dirty="0"/>
                <a:t>SA CMC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8FBC08D2-2876-47C0-B525-69D32303AC8A}"/>
              </a:ext>
            </a:extLst>
          </p:cNvPr>
          <p:cNvGrpSpPr/>
          <p:nvPr/>
        </p:nvGrpSpPr>
        <p:grpSpPr>
          <a:xfrm>
            <a:off x="5075155" y="3104190"/>
            <a:ext cx="825729" cy="648072"/>
            <a:chOff x="3563175" y="3473268"/>
            <a:chExt cx="2977056" cy="648072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93D1F378-4D05-4652-90AE-BF352942786C}"/>
                </a:ext>
              </a:extLst>
            </p:cNvPr>
            <p:cNvSpPr/>
            <p:nvPr/>
          </p:nvSpPr>
          <p:spPr>
            <a:xfrm>
              <a:off x="3563175" y="3473268"/>
              <a:ext cx="2957958" cy="6480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6E5F79B1-B4B3-42E0-865E-8AD17FBB193C}"/>
                </a:ext>
              </a:extLst>
            </p:cNvPr>
            <p:cNvSpPr txBox="1"/>
            <p:nvPr/>
          </p:nvSpPr>
          <p:spPr>
            <a:xfrm>
              <a:off x="3582273" y="3625308"/>
              <a:ext cx="2957958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1500" dirty="0"/>
                <a:t>ITF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DE89C31D-0FA0-43C8-87E7-E99C3DAE950E}"/>
              </a:ext>
            </a:extLst>
          </p:cNvPr>
          <p:cNvGrpSpPr/>
          <p:nvPr/>
        </p:nvGrpSpPr>
        <p:grpSpPr>
          <a:xfrm>
            <a:off x="5942514" y="3104190"/>
            <a:ext cx="825729" cy="648072"/>
            <a:chOff x="3563175" y="3473268"/>
            <a:chExt cx="2977056" cy="648072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F7C5A0AE-DA3D-4577-968A-3A7C907EDA8D}"/>
                </a:ext>
              </a:extLst>
            </p:cNvPr>
            <p:cNvSpPr/>
            <p:nvPr/>
          </p:nvSpPr>
          <p:spPr>
            <a:xfrm>
              <a:off x="3563175" y="3473268"/>
              <a:ext cx="2957958" cy="6480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8BAA9E9-93B1-4642-A739-54EDF86EF51C}"/>
                </a:ext>
              </a:extLst>
            </p:cNvPr>
            <p:cNvSpPr txBox="1"/>
            <p:nvPr/>
          </p:nvSpPr>
          <p:spPr>
            <a:xfrm>
              <a:off x="3582273" y="3625308"/>
              <a:ext cx="2957958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1500" dirty="0"/>
                <a:t>SA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2879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raz 19">
            <a:extLst>
              <a:ext uri="{FF2B5EF4-FFF2-40B4-BE49-F238E27FC236}">
                <a16:creationId xmlns:a16="http://schemas.microsoft.com/office/drawing/2014/main" id="{5B89EC0E-1983-D9A2-3440-B53BBB60CF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44472" cy="396722"/>
          </a:xfrm>
          <a:prstGeom prst="rect">
            <a:avLst/>
          </a:prstGeom>
        </p:spPr>
      </p:pic>
      <p:grpSp>
        <p:nvGrpSpPr>
          <p:cNvPr id="10" name="Grupa 9">
            <a:extLst>
              <a:ext uri="{FF2B5EF4-FFF2-40B4-BE49-F238E27FC236}">
                <a16:creationId xmlns:a16="http://schemas.microsoft.com/office/drawing/2014/main" id="{3289B357-EE82-95E7-ECDC-9DDFAA49DC03}"/>
              </a:ext>
            </a:extLst>
          </p:cNvPr>
          <p:cNvGrpSpPr/>
          <p:nvPr/>
        </p:nvGrpSpPr>
        <p:grpSpPr>
          <a:xfrm>
            <a:off x="0" y="4892127"/>
            <a:ext cx="6858000" cy="271911"/>
            <a:chOff x="0" y="6465240"/>
            <a:chExt cx="9906000" cy="392760"/>
          </a:xfrm>
        </p:grpSpPr>
        <p:sp>
          <p:nvSpPr>
            <p:cNvPr id="16" name="Prostokąt 15">
              <a:extLst>
                <a:ext uri="{FF2B5EF4-FFF2-40B4-BE49-F238E27FC236}">
                  <a16:creationId xmlns:a16="http://schemas.microsoft.com/office/drawing/2014/main" id="{8B46D1C1-CA0F-B878-7E32-9B74BE5D040C}"/>
                </a:ext>
              </a:extLst>
            </p:cNvPr>
            <p:cNvSpPr/>
            <p:nvPr/>
          </p:nvSpPr>
          <p:spPr>
            <a:xfrm>
              <a:off x="0" y="6465240"/>
              <a:ext cx="9906000" cy="392760"/>
            </a:xfrm>
            <a:prstGeom prst="rect">
              <a:avLst/>
            </a:prstGeom>
            <a:solidFill>
              <a:srgbClr val="223F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7" name="Obraz 16">
              <a:extLst>
                <a:ext uri="{FF2B5EF4-FFF2-40B4-BE49-F238E27FC236}">
                  <a16:creationId xmlns:a16="http://schemas.microsoft.com/office/drawing/2014/main" id="{1406AC99-C373-D2AB-EC7F-C09E7924AD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4832" y="6477000"/>
              <a:ext cx="1176337" cy="381000"/>
            </a:xfrm>
            <a:prstGeom prst="rect">
              <a:avLst/>
            </a:prstGeom>
          </p:spPr>
        </p:pic>
      </p:grpSp>
      <p:sp>
        <p:nvSpPr>
          <p:cNvPr id="18" name="Prostokąt 17">
            <a:extLst>
              <a:ext uri="{FF2B5EF4-FFF2-40B4-BE49-F238E27FC236}">
                <a16:creationId xmlns:a16="http://schemas.microsoft.com/office/drawing/2014/main" id="{5F9B90DB-6162-21DE-E0C5-4E3C96407AC4}"/>
              </a:ext>
            </a:extLst>
          </p:cNvPr>
          <p:cNvSpPr/>
          <p:nvPr/>
        </p:nvSpPr>
        <p:spPr>
          <a:xfrm>
            <a:off x="153028" y="4942030"/>
            <a:ext cx="902811" cy="2094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76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www.poltreg.tech</a:t>
            </a:r>
            <a:endParaRPr lang="en-GB" sz="76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4508391" y="2291036"/>
            <a:ext cx="1917891" cy="102758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13" dirty="0">
                <a:latin typeface="+mj-lt"/>
              </a:rPr>
              <a:t>GMP </a:t>
            </a:r>
            <a:r>
              <a:rPr lang="pl-PL" sz="1013" dirty="0" err="1">
                <a:latin typeface="+mj-lt"/>
              </a:rPr>
              <a:t>formulation</a:t>
            </a:r>
            <a:r>
              <a:rPr lang="pl-PL" sz="1013" dirty="0">
                <a:latin typeface="+mj-lt"/>
              </a:rPr>
              <a:t>/</a:t>
            </a:r>
            <a:r>
              <a:rPr lang="pl-PL" sz="1013" dirty="0" err="1">
                <a:latin typeface="+mj-lt"/>
              </a:rPr>
              <a:t>manufacturing</a:t>
            </a:r>
            <a:endParaRPr lang="pl-PL" sz="1013" dirty="0">
              <a:latin typeface="+mj-lt"/>
            </a:endParaRPr>
          </a:p>
          <a:p>
            <a:pPr algn="ctr"/>
            <a:r>
              <a:rPr lang="pl-PL" sz="1013" dirty="0">
                <a:latin typeface="+mj-lt"/>
              </a:rPr>
              <a:t>[CMC]</a:t>
            </a:r>
          </a:p>
          <a:p>
            <a:pPr algn="ctr"/>
            <a:r>
              <a:rPr lang="pl-PL" sz="1013" dirty="0">
                <a:latin typeface="+mj-lt"/>
              </a:rPr>
              <a:t>C – </a:t>
            </a:r>
            <a:r>
              <a:rPr lang="pl-PL" sz="1013" dirty="0" err="1">
                <a:latin typeface="+mj-lt"/>
              </a:rPr>
              <a:t>chemistry</a:t>
            </a:r>
            <a:endParaRPr lang="pl-PL" sz="1013" dirty="0">
              <a:latin typeface="+mj-lt"/>
            </a:endParaRPr>
          </a:p>
          <a:p>
            <a:pPr algn="ctr"/>
            <a:r>
              <a:rPr lang="pl-PL" sz="1013" dirty="0">
                <a:latin typeface="+mj-lt"/>
              </a:rPr>
              <a:t>M- Manufacturing</a:t>
            </a:r>
          </a:p>
          <a:p>
            <a:pPr algn="ctr"/>
            <a:r>
              <a:rPr lang="pl-PL" sz="1013" dirty="0">
                <a:latin typeface="+mj-lt"/>
              </a:rPr>
              <a:t>C - controls</a:t>
            </a:r>
          </a:p>
        </p:txBody>
      </p:sp>
      <p:sp>
        <p:nvSpPr>
          <p:cNvPr id="2" name="Strzałka: w górę 1">
            <a:extLst>
              <a:ext uri="{FF2B5EF4-FFF2-40B4-BE49-F238E27FC236}">
                <a16:creationId xmlns:a16="http://schemas.microsoft.com/office/drawing/2014/main" id="{3037DE14-1829-C21A-1024-36FD3EDDA907}"/>
              </a:ext>
            </a:extLst>
          </p:cNvPr>
          <p:cNvSpPr/>
          <p:nvPr/>
        </p:nvSpPr>
        <p:spPr>
          <a:xfrm>
            <a:off x="5301208" y="3441415"/>
            <a:ext cx="413775" cy="40408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68BFE00B-0D93-E9CA-E8EB-23F62426EB55}"/>
              </a:ext>
            </a:extLst>
          </p:cNvPr>
          <p:cNvSpPr txBox="1"/>
          <p:nvPr/>
        </p:nvSpPr>
        <p:spPr>
          <a:xfrm>
            <a:off x="260648" y="565833"/>
            <a:ext cx="65404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err="1"/>
              <a:t>Creating</a:t>
            </a:r>
            <a:r>
              <a:rPr lang="pl-PL" sz="1600" b="1" dirty="0"/>
              <a:t> GMP </a:t>
            </a:r>
            <a:r>
              <a:rPr lang="pl-PL" sz="1600" b="1" dirty="0" err="1"/>
              <a:t>formulation</a:t>
            </a:r>
            <a:r>
              <a:rPr lang="pl-PL" sz="1600" b="1" dirty="0"/>
              <a:t> </a:t>
            </a:r>
            <a:r>
              <a:rPr lang="pl-PL" sz="1600" dirty="0"/>
              <a:t>of the </a:t>
            </a:r>
            <a:r>
              <a:rPr lang="pl-PL" sz="1600" dirty="0" err="1"/>
              <a:t>drug</a:t>
            </a:r>
            <a:r>
              <a:rPr lang="pl-PL" sz="1600" dirty="0"/>
              <a:t> </a:t>
            </a:r>
            <a:r>
              <a:rPr lang="pl-PL" sz="1600" dirty="0" err="1"/>
              <a:t>requires</a:t>
            </a:r>
            <a:r>
              <a:rPr lang="pl-PL" sz="1600" dirty="0"/>
              <a:t> </a:t>
            </a:r>
            <a:r>
              <a:rPr lang="pl-PL" sz="1600" dirty="0" err="1"/>
              <a:t>funds</a:t>
            </a:r>
            <a:r>
              <a:rPr lang="pl-PL" sz="1600" dirty="0"/>
              <a:t>. Manufacturing </a:t>
            </a:r>
            <a:r>
              <a:rPr lang="pl-PL" sz="1600" dirty="0" err="1"/>
              <a:t>can</a:t>
            </a:r>
            <a:r>
              <a:rPr lang="pl-PL" sz="1600" dirty="0"/>
              <a:t> be 10-100 </a:t>
            </a:r>
            <a:r>
              <a:rPr lang="pl-PL" sz="1600" dirty="0" err="1"/>
              <a:t>times</a:t>
            </a:r>
            <a:r>
              <a:rPr lang="pl-PL" sz="1600" dirty="0"/>
              <a:t> </a:t>
            </a:r>
            <a:r>
              <a:rPr lang="pl-PL" sz="1600" dirty="0" err="1"/>
              <a:t>more</a:t>
            </a:r>
            <a:r>
              <a:rPr lang="pl-PL" sz="1600" dirty="0"/>
              <a:t> </a:t>
            </a:r>
            <a:r>
              <a:rPr lang="pl-PL" sz="1600" dirty="0" err="1"/>
              <a:t>costly</a:t>
            </a:r>
            <a:r>
              <a:rPr lang="pl-PL" sz="1600" dirty="0"/>
              <a:t> </a:t>
            </a:r>
            <a:r>
              <a:rPr lang="pl-PL" sz="1600" dirty="0" err="1"/>
              <a:t>than</a:t>
            </a:r>
            <a:r>
              <a:rPr lang="pl-PL" sz="1600" dirty="0"/>
              <a:t> the </a:t>
            </a:r>
            <a:r>
              <a:rPr lang="pl-PL" sz="1600" dirty="0" err="1"/>
              <a:t>research-use</a:t>
            </a:r>
            <a:r>
              <a:rPr lang="pl-PL" sz="1600" dirty="0"/>
              <a:t> version </a:t>
            </a:r>
          </a:p>
          <a:p>
            <a:endParaRPr lang="pl-PL" sz="1600" dirty="0"/>
          </a:p>
          <a:p>
            <a:r>
              <a:rPr lang="pl-PL" sz="1600" b="1" dirty="0"/>
              <a:t>Manufacturing plant </a:t>
            </a:r>
            <a:r>
              <a:rPr lang="pl-PL" sz="1600" dirty="0" err="1"/>
              <a:t>requires</a:t>
            </a:r>
            <a:r>
              <a:rPr lang="pl-PL" sz="1600" dirty="0"/>
              <a:t> </a:t>
            </a:r>
            <a:r>
              <a:rPr lang="pl-PL" sz="1600" dirty="0" err="1"/>
              <a:t>even</a:t>
            </a:r>
            <a:r>
              <a:rPr lang="pl-PL" sz="1600" dirty="0"/>
              <a:t> </a:t>
            </a:r>
            <a:r>
              <a:rPr lang="pl-PL" sz="1600" dirty="0" err="1"/>
              <a:t>more</a:t>
            </a:r>
            <a:r>
              <a:rPr lang="pl-PL" sz="1600" dirty="0"/>
              <a:t> fund</a:t>
            </a:r>
            <a:r>
              <a:rPr lang="en-IE" sz="1600" dirty="0"/>
              <a:t>s</a:t>
            </a:r>
            <a:endParaRPr lang="pl-PL" sz="1600" dirty="0"/>
          </a:p>
          <a:p>
            <a:endParaRPr lang="pl-PL" sz="1600" dirty="0"/>
          </a:p>
          <a:p>
            <a:r>
              <a:rPr lang="pl-PL" sz="1600" dirty="0" err="1"/>
              <a:t>There</a:t>
            </a:r>
            <a:r>
              <a:rPr lang="pl-PL" sz="1600" dirty="0"/>
              <a:t> </a:t>
            </a:r>
            <a:r>
              <a:rPr lang="pl-PL" sz="1600" dirty="0" err="1"/>
              <a:t>is</a:t>
            </a:r>
            <a:r>
              <a:rPr lang="pl-PL" sz="1600" dirty="0"/>
              <a:t> no </a:t>
            </a:r>
            <a:r>
              <a:rPr lang="pl-PL" sz="1600" dirty="0" err="1"/>
              <a:t>second</a:t>
            </a:r>
            <a:r>
              <a:rPr lang="pl-PL" sz="1600" dirty="0"/>
              <a:t> </a:t>
            </a:r>
            <a:r>
              <a:rPr lang="pl-PL" sz="1600" dirty="0" err="1"/>
              <a:t>chance</a:t>
            </a:r>
            <a:r>
              <a:rPr lang="en-IE" sz="1600" dirty="0"/>
              <a:t>, </a:t>
            </a:r>
            <a:r>
              <a:rPr lang="pl-PL" sz="1600" dirty="0" err="1"/>
              <a:t>so</a:t>
            </a:r>
            <a:r>
              <a:rPr lang="pl-PL" sz="1600" dirty="0"/>
              <a:t> </a:t>
            </a:r>
            <a:r>
              <a:rPr lang="pl-PL" sz="1600" dirty="0" err="1"/>
              <a:t>it</a:t>
            </a:r>
            <a:r>
              <a:rPr lang="pl-PL" sz="1600" dirty="0"/>
              <a:t> </a:t>
            </a:r>
            <a:r>
              <a:rPr lang="pl-PL" sz="1600" dirty="0" err="1"/>
              <a:t>is</a:t>
            </a:r>
            <a:r>
              <a:rPr lang="pl-PL" sz="1600" dirty="0"/>
              <a:t> </a:t>
            </a:r>
            <a:r>
              <a:rPr lang="pl-PL" sz="1600" dirty="0" err="1"/>
              <a:t>better</a:t>
            </a:r>
            <a:r>
              <a:rPr lang="pl-PL" sz="1600" dirty="0"/>
              <a:t> to </a:t>
            </a:r>
            <a:r>
              <a:rPr lang="pl-PL" sz="1600" dirty="0" err="1"/>
              <a:t>ask</a:t>
            </a:r>
            <a:r>
              <a:rPr lang="pl-PL" sz="1600" dirty="0"/>
              <a:t> </a:t>
            </a:r>
            <a:r>
              <a:rPr lang="pl-PL" sz="1600" dirty="0" err="1"/>
              <a:t>befor</a:t>
            </a:r>
            <a:r>
              <a:rPr lang="en-IE" sz="1600" dirty="0"/>
              <a:t>e</a:t>
            </a:r>
            <a:endParaRPr lang="pl-PL" sz="1600" dirty="0"/>
          </a:p>
        </p:txBody>
      </p:sp>
      <p:sp>
        <p:nvSpPr>
          <p:cNvPr id="30" name="pole tekstowe 3">
            <a:extLst>
              <a:ext uri="{FF2B5EF4-FFF2-40B4-BE49-F238E27FC236}">
                <a16:creationId xmlns:a16="http://schemas.microsoft.com/office/drawing/2014/main" id="{C5D0D3A7-2444-4F0F-97CD-EED7E1E3C80C}"/>
              </a:ext>
            </a:extLst>
          </p:cNvPr>
          <p:cNvSpPr txBox="1"/>
          <p:nvPr/>
        </p:nvSpPr>
        <p:spPr>
          <a:xfrm>
            <a:off x="904420" y="2707875"/>
            <a:ext cx="437940" cy="248209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pl-PL" sz="1013" dirty="0">
                <a:latin typeface="+mj-lt"/>
              </a:rPr>
              <a:t>Idea</a:t>
            </a:r>
          </a:p>
        </p:txBody>
      </p:sp>
      <p:sp>
        <p:nvSpPr>
          <p:cNvPr id="31" name="pole tekstowe 4">
            <a:extLst>
              <a:ext uri="{FF2B5EF4-FFF2-40B4-BE49-F238E27FC236}">
                <a16:creationId xmlns:a16="http://schemas.microsoft.com/office/drawing/2014/main" id="{5B0068C3-22EE-494D-996C-7BD6539A245B}"/>
              </a:ext>
            </a:extLst>
          </p:cNvPr>
          <p:cNvSpPr txBox="1"/>
          <p:nvPr/>
        </p:nvSpPr>
        <p:spPr>
          <a:xfrm>
            <a:off x="44624" y="2719225"/>
            <a:ext cx="721672" cy="246221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pl-PL" sz="1000" dirty="0">
                <a:latin typeface="+mj-lt"/>
              </a:rPr>
              <a:t>The </a:t>
            </a:r>
            <a:r>
              <a:rPr lang="pl-PL" sz="1000" dirty="0" err="1">
                <a:latin typeface="+mj-lt"/>
              </a:rPr>
              <a:t>need</a:t>
            </a:r>
            <a:endParaRPr lang="pl-PL" sz="1000" dirty="0">
              <a:latin typeface="+mj-lt"/>
            </a:endParaRPr>
          </a:p>
        </p:txBody>
      </p:sp>
      <p:sp>
        <p:nvSpPr>
          <p:cNvPr id="32" name="pole tekstowe 5">
            <a:extLst>
              <a:ext uri="{FF2B5EF4-FFF2-40B4-BE49-F238E27FC236}">
                <a16:creationId xmlns:a16="http://schemas.microsoft.com/office/drawing/2014/main" id="{32147B9F-1D37-4F3D-88F0-D12F23DCBDA4}"/>
              </a:ext>
            </a:extLst>
          </p:cNvPr>
          <p:cNvSpPr txBox="1"/>
          <p:nvPr/>
        </p:nvSpPr>
        <p:spPr>
          <a:xfrm>
            <a:off x="1510367" y="2719225"/>
            <a:ext cx="413774" cy="24820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13" dirty="0" err="1">
                <a:latin typeface="+mj-lt"/>
              </a:rPr>
              <a:t>Aim</a:t>
            </a:r>
            <a:r>
              <a:rPr lang="pl-PL" sz="1013" dirty="0">
                <a:latin typeface="+mj-lt"/>
              </a:rPr>
              <a:t> </a:t>
            </a:r>
          </a:p>
        </p:txBody>
      </p:sp>
      <p:sp>
        <p:nvSpPr>
          <p:cNvPr id="33" name="pole tekstowe 6">
            <a:extLst>
              <a:ext uri="{FF2B5EF4-FFF2-40B4-BE49-F238E27FC236}">
                <a16:creationId xmlns:a16="http://schemas.microsoft.com/office/drawing/2014/main" id="{E89341AF-FC64-4600-B703-46B18F89D0A3}"/>
              </a:ext>
            </a:extLst>
          </p:cNvPr>
          <p:cNvSpPr txBox="1"/>
          <p:nvPr/>
        </p:nvSpPr>
        <p:spPr>
          <a:xfrm>
            <a:off x="2015429" y="2577449"/>
            <a:ext cx="962244" cy="40408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13" dirty="0">
                <a:latin typeface="+mj-lt"/>
              </a:rPr>
              <a:t>In vitro</a:t>
            </a:r>
          </a:p>
          <a:p>
            <a:pPr algn="ctr"/>
            <a:r>
              <a:rPr lang="pl-PL" sz="1013" dirty="0" err="1">
                <a:latin typeface="+mj-lt"/>
              </a:rPr>
              <a:t>studies</a:t>
            </a:r>
            <a:endParaRPr lang="pl-PL" sz="1013" dirty="0">
              <a:latin typeface="+mj-lt"/>
            </a:endParaRPr>
          </a:p>
        </p:txBody>
      </p:sp>
      <p:sp>
        <p:nvSpPr>
          <p:cNvPr id="34" name="pole tekstowe 7">
            <a:extLst>
              <a:ext uri="{FF2B5EF4-FFF2-40B4-BE49-F238E27FC236}">
                <a16:creationId xmlns:a16="http://schemas.microsoft.com/office/drawing/2014/main" id="{BC5A4E98-1430-44DF-92DB-916342C6E3F6}"/>
              </a:ext>
            </a:extLst>
          </p:cNvPr>
          <p:cNvSpPr txBox="1"/>
          <p:nvPr/>
        </p:nvSpPr>
        <p:spPr>
          <a:xfrm>
            <a:off x="3024403" y="2276167"/>
            <a:ext cx="1202936" cy="1015663"/>
          </a:xfrm>
          <a:prstGeom prst="rect">
            <a:avLst/>
          </a:prstGeom>
          <a:gradFill flip="none" rotWithShape="1">
            <a:gsLst>
              <a:gs pos="70000">
                <a:srgbClr val="FFFF00"/>
              </a:gs>
              <a:gs pos="37000">
                <a:srgbClr val="00B050">
                  <a:shade val="67500"/>
                  <a:satMod val="115000"/>
                </a:srgbClr>
              </a:gs>
              <a:gs pos="0">
                <a:srgbClr val="00B05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pl-PL" sz="1000" dirty="0" err="1">
                <a:latin typeface="+mj-lt"/>
              </a:rPr>
              <a:t>Preclinical</a:t>
            </a:r>
            <a:r>
              <a:rPr lang="pl-PL" sz="1000" dirty="0">
                <a:latin typeface="+mj-lt"/>
              </a:rPr>
              <a:t> </a:t>
            </a:r>
            <a:r>
              <a:rPr lang="pl-PL" sz="1000" dirty="0" err="1">
                <a:latin typeface="+mj-lt"/>
              </a:rPr>
              <a:t>models</a:t>
            </a:r>
            <a:endParaRPr lang="pl-PL" sz="1000" dirty="0">
              <a:latin typeface="+mj-lt"/>
            </a:endParaRPr>
          </a:p>
          <a:p>
            <a:pPr algn="ctr"/>
            <a:endParaRPr lang="pl-PL" sz="800" dirty="0">
              <a:latin typeface="+mj-lt"/>
            </a:endParaRPr>
          </a:p>
          <a:p>
            <a:pPr algn="ctr"/>
            <a:r>
              <a:rPr lang="pl-PL" sz="1000" dirty="0" err="1">
                <a:latin typeface="+mj-lt"/>
              </a:rPr>
              <a:t>Toxicity</a:t>
            </a:r>
            <a:r>
              <a:rPr lang="pl-PL" sz="1000" dirty="0">
                <a:latin typeface="+mj-lt"/>
              </a:rPr>
              <a:t> </a:t>
            </a:r>
            <a:r>
              <a:rPr lang="pl-PL" sz="1000" dirty="0" err="1">
                <a:latin typeface="+mj-lt"/>
              </a:rPr>
              <a:t>Pharmacokinetics</a:t>
            </a:r>
            <a:endParaRPr lang="pl-PL" sz="1000" dirty="0">
              <a:latin typeface="+mj-lt"/>
            </a:endParaRPr>
          </a:p>
          <a:p>
            <a:pPr algn="ctr"/>
            <a:r>
              <a:rPr lang="pl-PL" sz="1000" dirty="0">
                <a:latin typeface="+mj-lt"/>
              </a:rPr>
              <a:t>ADME</a:t>
            </a:r>
          </a:p>
        </p:txBody>
      </p:sp>
      <p:sp>
        <p:nvSpPr>
          <p:cNvPr id="35" name="Strzałka w prawo 10">
            <a:extLst>
              <a:ext uri="{FF2B5EF4-FFF2-40B4-BE49-F238E27FC236}">
                <a16:creationId xmlns:a16="http://schemas.microsoft.com/office/drawing/2014/main" id="{0C581357-35A7-4846-8D8F-84F6DF315C23}"/>
              </a:ext>
            </a:extLst>
          </p:cNvPr>
          <p:cNvSpPr/>
          <p:nvPr/>
        </p:nvSpPr>
        <p:spPr>
          <a:xfrm>
            <a:off x="705533" y="2753003"/>
            <a:ext cx="282320" cy="1341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13">
              <a:latin typeface="Comic Sans MS" panose="030F0702030302020204" pitchFamily="66" charset="0"/>
            </a:endParaRPr>
          </a:p>
        </p:txBody>
      </p:sp>
      <p:sp>
        <p:nvSpPr>
          <p:cNvPr id="36" name="Strzałka w prawo 11">
            <a:extLst>
              <a:ext uri="{FF2B5EF4-FFF2-40B4-BE49-F238E27FC236}">
                <a16:creationId xmlns:a16="http://schemas.microsoft.com/office/drawing/2014/main" id="{187A976F-5BFC-4BFC-8F01-65BB23CE976C}"/>
              </a:ext>
            </a:extLst>
          </p:cNvPr>
          <p:cNvSpPr/>
          <p:nvPr/>
        </p:nvSpPr>
        <p:spPr>
          <a:xfrm>
            <a:off x="1292171" y="2753003"/>
            <a:ext cx="282320" cy="1341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13">
              <a:latin typeface="Comic Sans MS" panose="030F0702030302020204" pitchFamily="66" charset="0"/>
            </a:endParaRPr>
          </a:p>
        </p:txBody>
      </p:sp>
      <p:sp>
        <p:nvSpPr>
          <p:cNvPr id="37" name="Strzałka w prawo 12">
            <a:extLst>
              <a:ext uri="{FF2B5EF4-FFF2-40B4-BE49-F238E27FC236}">
                <a16:creationId xmlns:a16="http://schemas.microsoft.com/office/drawing/2014/main" id="{BA578FDF-37B2-48B5-A3D2-10C56423B7E4}"/>
              </a:ext>
            </a:extLst>
          </p:cNvPr>
          <p:cNvSpPr/>
          <p:nvPr/>
        </p:nvSpPr>
        <p:spPr>
          <a:xfrm>
            <a:off x="1886523" y="2761304"/>
            <a:ext cx="282320" cy="1341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13">
              <a:latin typeface="Comic Sans MS" panose="030F0702030302020204" pitchFamily="66" charset="0"/>
            </a:endParaRPr>
          </a:p>
        </p:txBody>
      </p:sp>
      <p:sp>
        <p:nvSpPr>
          <p:cNvPr id="38" name="Strzałka w prawo 13">
            <a:extLst>
              <a:ext uri="{FF2B5EF4-FFF2-40B4-BE49-F238E27FC236}">
                <a16:creationId xmlns:a16="http://schemas.microsoft.com/office/drawing/2014/main" id="{412906A7-46F6-4B42-A4E5-7C06A1AF5BF4}"/>
              </a:ext>
            </a:extLst>
          </p:cNvPr>
          <p:cNvSpPr/>
          <p:nvPr/>
        </p:nvSpPr>
        <p:spPr>
          <a:xfrm>
            <a:off x="2894691" y="2753003"/>
            <a:ext cx="282320" cy="1341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13">
              <a:latin typeface="Comic Sans MS" panose="030F0702030302020204" pitchFamily="66" charset="0"/>
            </a:endParaRPr>
          </a:p>
        </p:txBody>
      </p:sp>
      <p:sp>
        <p:nvSpPr>
          <p:cNvPr id="15" name="Strzałka w prawo 14"/>
          <p:cNvSpPr/>
          <p:nvPr/>
        </p:nvSpPr>
        <p:spPr>
          <a:xfrm>
            <a:off x="4226071" y="2753003"/>
            <a:ext cx="282320" cy="1341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13">
              <a:latin typeface="Comic Sans MS" panose="030F0702030302020204" pitchFamily="66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6757F46-B466-497E-AB08-31D91A057445}"/>
              </a:ext>
            </a:extLst>
          </p:cNvPr>
          <p:cNvGrpSpPr/>
          <p:nvPr/>
        </p:nvGrpSpPr>
        <p:grpSpPr>
          <a:xfrm>
            <a:off x="5097879" y="3927792"/>
            <a:ext cx="820432" cy="648072"/>
            <a:chOff x="3563175" y="3473268"/>
            <a:chExt cx="2957958" cy="648072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55FA23D-4B61-4526-BD70-0BF3CFFAA608}"/>
                </a:ext>
              </a:extLst>
            </p:cNvPr>
            <p:cNvSpPr/>
            <p:nvPr/>
          </p:nvSpPr>
          <p:spPr>
            <a:xfrm>
              <a:off x="3563175" y="3473268"/>
              <a:ext cx="2957958" cy="6480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3030618-6E0F-446A-B603-6DB062C7810D}"/>
                </a:ext>
              </a:extLst>
            </p:cNvPr>
            <p:cNvSpPr txBox="1"/>
            <p:nvPr/>
          </p:nvSpPr>
          <p:spPr>
            <a:xfrm>
              <a:off x="3563176" y="3525001"/>
              <a:ext cx="2957957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1500" dirty="0"/>
                <a:t>SA CMC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605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AD8521BE-3716-5C99-AE62-4EBA24C0E3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1" y="8910"/>
            <a:ext cx="2140587" cy="587909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7E7A8EE5-B829-C104-49B7-A5E661EF9C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84706"/>
            <a:ext cx="6858000" cy="2991300"/>
          </a:xfrm>
          <a:prstGeom prst="rect">
            <a:avLst/>
          </a:prstGeom>
        </p:spPr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id="{51F505CE-4114-3C57-3DE7-8BB01A174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570" y="520947"/>
            <a:ext cx="3525421" cy="587910"/>
          </a:xfrm>
        </p:spPr>
        <p:txBody>
          <a:bodyPr/>
          <a:lstStyle/>
          <a:p>
            <a:r>
              <a:rPr lang="pl-PL" sz="2400" b="1" dirty="0" err="1"/>
              <a:t>Poltreg’s</a:t>
            </a:r>
            <a:r>
              <a:rPr lang="pl-PL" sz="2400" b="1" dirty="0"/>
              <a:t> Pharma Plant</a:t>
            </a:r>
            <a:endParaRPr lang="en-US" sz="2400" b="1" dirty="0"/>
          </a:p>
        </p:txBody>
      </p:sp>
      <p:sp>
        <p:nvSpPr>
          <p:cNvPr id="34" name="Prostokąt 33">
            <a:extLst>
              <a:ext uri="{FF2B5EF4-FFF2-40B4-BE49-F238E27FC236}">
                <a16:creationId xmlns:a16="http://schemas.microsoft.com/office/drawing/2014/main" id="{A9E80040-793A-7FA6-262E-A0A556FFF3A4}"/>
              </a:ext>
            </a:extLst>
          </p:cNvPr>
          <p:cNvSpPr/>
          <p:nvPr/>
        </p:nvSpPr>
        <p:spPr>
          <a:xfrm>
            <a:off x="3786069" y="1926969"/>
            <a:ext cx="933844" cy="1201570"/>
          </a:xfrm>
          <a:prstGeom prst="rect">
            <a:avLst/>
          </a:prstGeom>
          <a:solidFill>
            <a:srgbClr val="49A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25" tIns="20250" rIns="10125" bIns="20250" rtlCol="0" anchor="ctr"/>
          <a:lstStyle/>
          <a:p>
            <a:pPr algn="ctr"/>
            <a:r>
              <a:rPr lang="pl-PL" sz="800" b="1" dirty="0">
                <a:solidFill>
                  <a:schemeClr val="tx1"/>
                </a:solidFill>
                <a:latin typeface="+mj-lt"/>
              </a:rPr>
              <a:t>4.000 m</a:t>
            </a:r>
            <a:r>
              <a:rPr lang="pl-PL" sz="800" b="1" baseline="30000" dirty="0">
                <a:solidFill>
                  <a:schemeClr val="tx1"/>
                </a:solidFill>
                <a:latin typeface="+mj-lt"/>
              </a:rPr>
              <a:t>2</a:t>
            </a:r>
            <a:endParaRPr lang="pl-PL" sz="800" dirty="0">
              <a:solidFill>
                <a:schemeClr val="tx1"/>
              </a:solidFill>
              <a:latin typeface="+mj-lt"/>
            </a:endParaRPr>
          </a:p>
          <a:p>
            <a:pPr algn="ctr"/>
            <a:endParaRPr lang="pl-PL" sz="800" dirty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pl-PL" sz="800" dirty="0">
                <a:solidFill>
                  <a:schemeClr val="tx1"/>
                </a:solidFill>
                <a:latin typeface="+mj-lt"/>
              </a:rPr>
              <a:t>And </a:t>
            </a:r>
            <a:r>
              <a:rPr lang="pl-PL" sz="800" b="1" dirty="0">
                <a:solidFill>
                  <a:schemeClr val="tx1"/>
                </a:solidFill>
                <a:latin typeface="+mj-lt"/>
              </a:rPr>
              <a:t>2.100 m</a:t>
            </a:r>
            <a:r>
              <a:rPr lang="pl-PL" sz="800" b="1" baseline="30000" dirty="0">
                <a:solidFill>
                  <a:schemeClr val="tx1"/>
                </a:solidFill>
                <a:latin typeface="+mj-lt"/>
              </a:rPr>
              <a:t>2</a:t>
            </a:r>
            <a:r>
              <a:rPr lang="pl-PL" sz="8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pl-PL" sz="800" dirty="0">
                <a:solidFill>
                  <a:schemeClr val="tx1"/>
                </a:solidFill>
                <a:latin typeface="+mj-lt"/>
              </a:rPr>
              <a:t>of lab </a:t>
            </a:r>
            <a:r>
              <a:rPr lang="pl-PL" sz="800" dirty="0" err="1">
                <a:solidFill>
                  <a:schemeClr val="tx1"/>
                </a:solidFill>
                <a:latin typeface="+mj-lt"/>
              </a:rPr>
              <a:t>space</a:t>
            </a:r>
            <a:endParaRPr lang="pl-PL" sz="800" dirty="0">
              <a:solidFill>
                <a:schemeClr val="tx1"/>
              </a:solidFill>
              <a:latin typeface="+mj-lt"/>
            </a:endParaRPr>
          </a:p>
          <a:p>
            <a:pPr algn="ctr"/>
            <a:endParaRPr lang="pl-PL" sz="800" dirty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pl-PL" sz="800" b="1" dirty="0">
                <a:solidFill>
                  <a:schemeClr val="tx1"/>
                </a:solidFill>
                <a:latin typeface="+mj-lt"/>
              </a:rPr>
              <a:t>15</a:t>
            </a:r>
            <a:r>
              <a:rPr lang="pl-PL" sz="800" dirty="0">
                <a:solidFill>
                  <a:schemeClr val="tx1"/>
                </a:solidFill>
                <a:latin typeface="+mj-lt"/>
              </a:rPr>
              <a:t> </a:t>
            </a:r>
            <a:r>
              <a:rPr lang="pl-PL" sz="800" dirty="0" err="1">
                <a:solidFill>
                  <a:schemeClr val="tx1"/>
                </a:solidFill>
                <a:latin typeface="+mj-lt"/>
              </a:rPr>
              <a:t>autonomic</a:t>
            </a:r>
            <a:r>
              <a:rPr lang="pl-PL" sz="800" dirty="0">
                <a:solidFill>
                  <a:schemeClr val="tx1"/>
                </a:solidFill>
                <a:latin typeface="+mj-lt"/>
              </a:rPr>
              <a:t> </a:t>
            </a:r>
            <a:r>
              <a:rPr lang="pl-PL" sz="800" dirty="0" err="1">
                <a:solidFill>
                  <a:schemeClr val="tx1"/>
                </a:solidFill>
                <a:latin typeface="+mj-lt"/>
              </a:rPr>
              <a:t>manufacturing</a:t>
            </a:r>
            <a:r>
              <a:rPr lang="pl-PL" sz="800" dirty="0">
                <a:solidFill>
                  <a:schemeClr val="tx1"/>
                </a:solidFill>
                <a:latin typeface="+mj-lt"/>
              </a:rPr>
              <a:t> lines</a:t>
            </a:r>
          </a:p>
          <a:p>
            <a:pPr algn="ctr"/>
            <a:br>
              <a:rPr lang="pl-PL" sz="800" dirty="0">
                <a:solidFill>
                  <a:schemeClr val="tx1"/>
                </a:solidFill>
                <a:latin typeface="+mj-lt"/>
              </a:rPr>
            </a:br>
            <a:r>
              <a:rPr lang="pl-PL" sz="800" dirty="0">
                <a:solidFill>
                  <a:schemeClr val="tx1"/>
                </a:solidFill>
                <a:latin typeface="+mj-lt"/>
              </a:rPr>
              <a:t> </a:t>
            </a:r>
            <a:r>
              <a:rPr lang="pl-PL" sz="800" b="1" dirty="0">
                <a:solidFill>
                  <a:schemeClr val="tx1"/>
                </a:solidFill>
                <a:latin typeface="+mj-lt"/>
              </a:rPr>
              <a:t>10 mln Euro</a:t>
            </a:r>
            <a:endParaRPr lang="en-US" sz="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9" name="Prostokąt 28">
            <a:extLst>
              <a:ext uri="{FF2B5EF4-FFF2-40B4-BE49-F238E27FC236}">
                <a16:creationId xmlns:a16="http://schemas.microsoft.com/office/drawing/2014/main" id="{F862D957-2128-6154-6791-2C7492DFD06B}"/>
              </a:ext>
            </a:extLst>
          </p:cNvPr>
          <p:cNvSpPr/>
          <p:nvPr/>
        </p:nvSpPr>
        <p:spPr>
          <a:xfrm>
            <a:off x="3786069" y="3170801"/>
            <a:ext cx="933844" cy="16497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125" tIns="20250" rIns="10125" bIns="20250" rtlCol="0" anchor="ctr">
            <a:noAutofit/>
          </a:bodyPr>
          <a:lstStyle/>
          <a:p>
            <a:pPr algn="ctr"/>
            <a:r>
              <a:rPr lang="pl-PL" sz="800" dirty="0" err="1">
                <a:solidFill>
                  <a:schemeClr val="tx1"/>
                </a:solidFill>
                <a:latin typeface="+mj-lt"/>
              </a:rPr>
              <a:t>Which</a:t>
            </a:r>
            <a:r>
              <a:rPr lang="pl-PL" sz="800" dirty="0">
                <a:solidFill>
                  <a:schemeClr val="tx1"/>
                </a:solidFill>
                <a:latin typeface="+mj-lt"/>
              </a:rPr>
              <a:t> standard?</a:t>
            </a:r>
          </a:p>
          <a:p>
            <a:pPr algn="ctr"/>
            <a:endParaRPr lang="pl-PL" sz="800" dirty="0">
              <a:solidFill>
                <a:schemeClr val="tx1"/>
              </a:solidFill>
              <a:latin typeface="+mj-lt"/>
            </a:endParaRPr>
          </a:p>
          <a:p>
            <a:pPr algn="ctr"/>
            <a:endParaRPr lang="pl-PL" sz="800" dirty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pl-PL" sz="800" dirty="0" err="1">
                <a:solidFill>
                  <a:schemeClr val="tx1"/>
                </a:solidFill>
                <a:latin typeface="+mj-lt"/>
              </a:rPr>
              <a:t>What</a:t>
            </a:r>
            <a:r>
              <a:rPr lang="pl-PL" sz="800" dirty="0">
                <a:solidFill>
                  <a:schemeClr val="tx1"/>
                </a:solidFill>
                <a:latin typeface="+mj-lt"/>
              </a:rPr>
              <a:t> </a:t>
            </a:r>
            <a:r>
              <a:rPr lang="pl-PL" sz="800" dirty="0" err="1">
                <a:solidFill>
                  <a:schemeClr val="tx1"/>
                </a:solidFill>
                <a:latin typeface="+mj-lt"/>
              </a:rPr>
              <a:t>is</a:t>
            </a:r>
            <a:r>
              <a:rPr lang="pl-PL" sz="800" dirty="0">
                <a:solidFill>
                  <a:schemeClr val="tx1"/>
                </a:solidFill>
                <a:latin typeface="+mj-lt"/>
              </a:rPr>
              <a:t> </a:t>
            </a:r>
            <a:r>
              <a:rPr lang="pl-PL" sz="800" dirty="0" err="1">
                <a:solidFill>
                  <a:schemeClr val="tx1"/>
                </a:solidFill>
                <a:latin typeface="+mj-lt"/>
              </a:rPr>
              <a:t>necessary</a:t>
            </a:r>
            <a:r>
              <a:rPr lang="pl-PL" sz="800" dirty="0">
                <a:solidFill>
                  <a:schemeClr val="tx1"/>
                </a:solidFill>
                <a:latin typeface="+mj-lt"/>
              </a:rPr>
              <a:t>?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7BDB76A-F130-F82D-571B-C7C422E43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132" y="53083"/>
            <a:ext cx="2058353" cy="219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6">
            <a:extLst>
              <a:ext uri="{FF2B5EF4-FFF2-40B4-BE49-F238E27FC236}">
                <a16:creationId xmlns:a16="http://schemas.microsoft.com/office/drawing/2014/main" id="{17084FB8-311D-20D2-469C-0804F2A51F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87" y="1151119"/>
            <a:ext cx="6065862" cy="66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pl-PL" altLang="pl-PL" sz="1500" dirty="0">
                <a:latin typeface="+mj-lt"/>
              </a:rPr>
              <a:t> </a:t>
            </a:r>
            <a:r>
              <a:rPr lang="en-US" altLang="pl-PL" sz="1500" dirty="0">
                <a:latin typeface="+mj-lt"/>
              </a:rPr>
              <a:t>cGMP Lab</a:t>
            </a:r>
            <a:r>
              <a:rPr lang="pl-PL" altLang="pl-PL" sz="1500" dirty="0">
                <a:latin typeface="+mj-lt"/>
              </a:rPr>
              <a:t> – </a:t>
            </a:r>
            <a:r>
              <a:rPr lang="pl-PL" altLang="pl-PL" sz="1500" dirty="0" err="1">
                <a:latin typeface="+mj-lt"/>
              </a:rPr>
              <a:t>certified</a:t>
            </a:r>
            <a:r>
              <a:rPr lang="pl-PL" altLang="pl-PL" sz="1500" dirty="0">
                <a:latin typeface="+mj-lt"/>
              </a:rPr>
              <a:t> </a:t>
            </a:r>
            <a:r>
              <a:rPr lang="pl-PL" altLang="pl-PL" sz="1500" dirty="0" err="1">
                <a:latin typeface="+mj-lt"/>
              </a:rPr>
              <a:t>manufacturing</a:t>
            </a:r>
            <a:r>
              <a:rPr lang="pl-PL" altLang="pl-PL" sz="1500" dirty="0">
                <a:latin typeface="+mj-lt"/>
              </a:rPr>
              <a:t> and </a:t>
            </a:r>
            <a:r>
              <a:rPr lang="pl-PL" altLang="pl-PL" sz="1500" dirty="0" err="1">
                <a:latin typeface="+mj-lt"/>
              </a:rPr>
              <a:t>product</a:t>
            </a:r>
            <a:r>
              <a:rPr lang="pl-PL" altLang="pl-PL" sz="1500" dirty="0">
                <a:latin typeface="+mj-lt"/>
              </a:rPr>
              <a:t> </a:t>
            </a:r>
            <a:endParaRPr lang="en-US" altLang="pl-PL" sz="1500" dirty="0">
              <a:latin typeface="+mj-lt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pl-PL" sz="1500" dirty="0">
                <a:latin typeface="+mj-lt"/>
              </a:rPr>
              <a:t> </a:t>
            </a:r>
            <a:r>
              <a:rPr lang="pl-PL" altLang="pl-PL" sz="1500" dirty="0" err="1">
                <a:latin typeface="+mj-lt"/>
              </a:rPr>
              <a:t>Validated</a:t>
            </a:r>
            <a:r>
              <a:rPr lang="pl-PL" altLang="pl-PL" sz="1500" dirty="0">
                <a:latin typeface="+mj-lt"/>
              </a:rPr>
              <a:t> </a:t>
            </a:r>
            <a:r>
              <a:rPr lang="pl-PL" altLang="pl-PL" sz="1500" dirty="0" err="1">
                <a:latin typeface="+mj-lt"/>
              </a:rPr>
              <a:t>conditions</a:t>
            </a:r>
            <a:r>
              <a:rPr lang="pl-PL" altLang="pl-PL" sz="1500" dirty="0">
                <a:latin typeface="+mj-lt"/>
              </a:rPr>
              <a:t> </a:t>
            </a:r>
            <a:endParaRPr lang="en-US" altLang="pl-PL" sz="1500" dirty="0">
              <a:latin typeface="+mj-lt"/>
            </a:endParaRPr>
          </a:p>
        </p:txBody>
      </p:sp>
      <p:pic>
        <p:nvPicPr>
          <p:cNvPr id="5" name="Picture 4" descr="IMG_0184.JPG">
            <a:extLst>
              <a:ext uri="{FF2B5EF4-FFF2-40B4-BE49-F238E27FC236}">
                <a16:creationId xmlns:a16="http://schemas.microsoft.com/office/drawing/2014/main" id="{A86BF130-EDF8-1E50-4072-87390C92638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73" t="5995" r="873" b="-103"/>
          <a:stretch/>
        </p:blipFill>
        <p:spPr bwMode="auto">
          <a:xfrm>
            <a:off x="4754132" y="2271204"/>
            <a:ext cx="2058353" cy="2582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upa 6">
            <a:extLst>
              <a:ext uri="{FF2B5EF4-FFF2-40B4-BE49-F238E27FC236}">
                <a16:creationId xmlns:a16="http://schemas.microsoft.com/office/drawing/2014/main" id="{30916685-6F0C-ABFE-A5D3-0504114DF6CE}"/>
              </a:ext>
            </a:extLst>
          </p:cNvPr>
          <p:cNvGrpSpPr/>
          <p:nvPr/>
        </p:nvGrpSpPr>
        <p:grpSpPr>
          <a:xfrm>
            <a:off x="0" y="4884066"/>
            <a:ext cx="6858000" cy="271911"/>
            <a:chOff x="0" y="6465240"/>
            <a:chExt cx="9906000" cy="392760"/>
          </a:xfrm>
        </p:grpSpPr>
        <p:sp>
          <p:nvSpPr>
            <p:cNvPr id="8" name="Prostokąt 7">
              <a:extLst>
                <a:ext uri="{FF2B5EF4-FFF2-40B4-BE49-F238E27FC236}">
                  <a16:creationId xmlns:a16="http://schemas.microsoft.com/office/drawing/2014/main" id="{88AB314C-185D-3980-6E00-A76E05048816}"/>
                </a:ext>
              </a:extLst>
            </p:cNvPr>
            <p:cNvSpPr/>
            <p:nvPr/>
          </p:nvSpPr>
          <p:spPr>
            <a:xfrm>
              <a:off x="0" y="6465240"/>
              <a:ext cx="9906000" cy="392760"/>
            </a:xfrm>
            <a:prstGeom prst="rect">
              <a:avLst/>
            </a:prstGeom>
            <a:solidFill>
              <a:srgbClr val="223F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9" name="Obraz 8">
              <a:extLst>
                <a:ext uri="{FF2B5EF4-FFF2-40B4-BE49-F238E27FC236}">
                  <a16:creationId xmlns:a16="http://schemas.microsoft.com/office/drawing/2014/main" id="{9985633C-E46C-93FA-1676-1D37CDE12DD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4832" y="6477000"/>
              <a:ext cx="1176337" cy="381000"/>
            </a:xfrm>
            <a:prstGeom prst="rect">
              <a:avLst/>
            </a:prstGeom>
          </p:spPr>
        </p:pic>
      </p:grpSp>
      <p:sp>
        <p:nvSpPr>
          <p:cNvPr id="10" name="Prostokąt 9">
            <a:extLst>
              <a:ext uri="{FF2B5EF4-FFF2-40B4-BE49-F238E27FC236}">
                <a16:creationId xmlns:a16="http://schemas.microsoft.com/office/drawing/2014/main" id="{80E7EB18-2E80-FB39-D67B-1D77D1499176}"/>
              </a:ext>
            </a:extLst>
          </p:cNvPr>
          <p:cNvSpPr/>
          <p:nvPr/>
        </p:nvSpPr>
        <p:spPr>
          <a:xfrm>
            <a:off x="153028" y="4933969"/>
            <a:ext cx="902811" cy="2094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76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www.poltreg.tech</a:t>
            </a:r>
            <a:endParaRPr lang="en-GB" sz="76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075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5E1F655F-18C4-6A5D-0948-09ADB915B978}"/>
              </a:ext>
            </a:extLst>
          </p:cNvPr>
          <p:cNvGrpSpPr/>
          <p:nvPr/>
        </p:nvGrpSpPr>
        <p:grpSpPr>
          <a:xfrm>
            <a:off x="0" y="4892127"/>
            <a:ext cx="6858000" cy="271911"/>
            <a:chOff x="0" y="6465240"/>
            <a:chExt cx="9906000" cy="392760"/>
          </a:xfrm>
        </p:grpSpPr>
        <p:sp>
          <p:nvSpPr>
            <p:cNvPr id="3" name="Prostokąt 2">
              <a:extLst>
                <a:ext uri="{FF2B5EF4-FFF2-40B4-BE49-F238E27FC236}">
                  <a16:creationId xmlns:a16="http://schemas.microsoft.com/office/drawing/2014/main" id="{4E85D30B-3883-1B95-9D4D-AA7C1506E723}"/>
                </a:ext>
              </a:extLst>
            </p:cNvPr>
            <p:cNvSpPr/>
            <p:nvPr/>
          </p:nvSpPr>
          <p:spPr>
            <a:xfrm>
              <a:off x="0" y="6465240"/>
              <a:ext cx="9906000" cy="392760"/>
            </a:xfrm>
            <a:prstGeom prst="rect">
              <a:avLst/>
            </a:prstGeom>
            <a:solidFill>
              <a:srgbClr val="223F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4" name="Obraz 3">
              <a:extLst>
                <a:ext uri="{FF2B5EF4-FFF2-40B4-BE49-F238E27FC236}">
                  <a16:creationId xmlns:a16="http://schemas.microsoft.com/office/drawing/2014/main" id="{51954616-3F0D-13BC-2156-678BED57A8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4832" y="6477000"/>
              <a:ext cx="1176337" cy="381000"/>
            </a:xfrm>
            <a:prstGeom prst="rect">
              <a:avLst/>
            </a:prstGeom>
          </p:spPr>
        </p:pic>
      </p:grpSp>
      <p:sp>
        <p:nvSpPr>
          <p:cNvPr id="5" name="Prostokąt 4">
            <a:extLst>
              <a:ext uri="{FF2B5EF4-FFF2-40B4-BE49-F238E27FC236}">
                <a16:creationId xmlns:a16="http://schemas.microsoft.com/office/drawing/2014/main" id="{2F4B6FB4-E0D8-BF86-0244-431A88D9F3C2}"/>
              </a:ext>
            </a:extLst>
          </p:cNvPr>
          <p:cNvSpPr/>
          <p:nvPr/>
        </p:nvSpPr>
        <p:spPr>
          <a:xfrm>
            <a:off x="153028" y="4942030"/>
            <a:ext cx="902811" cy="2094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76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www.poltreg.tech</a:t>
            </a:r>
            <a:endParaRPr lang="en-GB" sz="76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292" name="Oval 4"/>
          <p:cNvSpPr>
            <a:spLocks noChangeArrowheads="1"/>
          </p:cNvSpPr>
          <p:nvPr/>
        </p:nvSpPr>
        <p:spPr bwMode="auto">
          <a:xfrm>
            <a:off x="4352927" y="1473995"/>
            <a:ext cx="1507331" cy="1422797"/>
          </a:xfrm>
          <a:prstGeom prst="ellipse">
            <a:avLst/>
          </a:prstGeom>
          <a:solidFill>
            <a:srgbClr val="18C62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l-PL" sz="1500" b="1">
                <a:latin typeface="Comic Sans MS" pitchFamily="66" charset="0"/>
              </a:rPr>
              <a:t>Natural T</a:t>
            </a:r>
            <a:r>
              <a:rPr lang="pl-PL" sz="1500" b="1" baseline="-25000">
                <a:latin typeface="Comic Sans MS" pitchFamily="66" charset="0"/>
              </a:rPr>
              <a:t>reg</a:t>
            </a:r>
          </a:p>
          <a:p>
            <a:pPr algn="ctr"/>
            <a:r>
              <a:rPr lang="pl-PL" sz="1500" b="1">
                <a:latin typeface="Comic Sans MS" pitchFamily="66" charset="0"/>
              </a:rPr>
              <a:t>CD25</a:t>
            </a:r>
            <a:r>
              <a:rPr lang="pl-PL" sz="1500" b="1" baseline="30000">
                <a:latin typeface="Comic Sans MS" pitchFamily="66" charset="0"/>
              </a:rPr>
              <a:t>high</a:t>
            </a:r>
            <a:r>
              <a:rPr lang="pl-PL" sz="1500" b="1">
                <a:latin typeface="Comic Sans MS" pitchFamily="66" charset="0"/>
              </a:rPr>
              <a:t>CD4+</a:t>
            </a:r>
          </a:p>
        </p:txBody>
      </p:sp>
      <p:sp>
        <p:nvSpPr>
          <p:cNvPr id="12310" name="Line 22"/>
          <p:cNvSpPr>
            <a:spLocks noChangeShapeType="1"/>
          </p:cNvSpPr>
          <p:nvPr/>
        </p:nvSpPr>
        <p:spPr bwMode="auto">
          <a:xfrm>
            <a:off x="1754982" y="3309938"/>
            <a:ext cx="2376488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4" name="Oval 23"/>
          <p:cNvSpPr>
            <a:spLocks noChangeArrowheads="1"/>
          </p:cNvSpPr>
          <p:nvPr/>
        </p:nvSpPr>
        <p:spPr bwMode="auto">
          <a:xfrm>
            <a:off x="134543" y="2553892"/>
            <a:ext cx="1507331" cy="1422797"/>
          </a:xfrm>
          <a:prstGeom prst="ellipse">
            <a:avLst/>
          </a:prstGeom>
          <a:solidFill>
            <a:srgbClr val="18C62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l-PL" sz="1500" b="1" dirty="0">
                <a:latin typeface="+mj-lt"/>
              </a:rPr>
              <a:t>Natural </a:t>
            </a:r>
            <a:r>
              <a:rPr lang="pl-PL" sz="1500" b="1" dirty="0" err="1">
                <a:latin typeface="+mj-lt"/>
              </a:rPr>
              <a:t>T</a:t>
            </a:r>
            <a:r>
              <a:rPr lang="pl-PL" sz="1500" b="1" baseline="-25000" dirty="0" err="1">
                <a:latin typeface="+mj-lt"/>
              </a:rPr>
              <a:t>reg</a:t>
            </a:r>
            <a:endParaRPr lang="pl-PL" sz="1500" b="1" baseline="-25000" dirty="0">
              <a:latin typeface="+mj-lt"/>
            </a:endParaRPr>
          </a:p>
          <a:p>
            <a:pPr algn="ctr"/>
            <a:r>
              <a:rPr lang="pl-PL" sz="1500" b="1" dirty="0">
                <a:latin typeface="+mj-lt"/>
              </a:rPr>
              <a:t>CD25</a:t>
            </a:r>
            <a:r>
              <a:rPr lang="pl-PL" sz="1500" b="1" baseline="30000" dirty="0">
                <a:latin typeface="+mj-lt"/>
              </a:rPr>
              <a:t>high</a:t>
            </a:r>
            <a:r>
              <a:rPr lang="pl-PL" sz="1500" b="1" dirty="0">
                <a:latin typeface="+mj-lt"/>
              </a:rPr>
              <a:t>CD4+</a:t>
            </a:r>
          </a:p>
        </p:txBody>
      </p:sp>
      <p:sp>
        <p:nvSpPr>
          <p:cNvPr id="12312" name="Oval 24"/>
          <p:cNvSpPr>
            <a:spLocks noChangeArrowheads="1"/>
          </p:cNvSpPr>
          <p:nvPr/>
        </p:nvSpPr>
        <p:spPr bwMode="auto">
          <a:xfrm>
            <a:off x="4514852" y="1635920"/>
            <a:ext cx="1507331" cy="1422797"/>
          </a:xfrm>
          <a:prstGeom prst="ellipse">
            <a:avLst/>
          </a:prstGeom>
          <a:solidFill>
            <a:srgbClr val="18C62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l-PL" sz="1500" b="1">
                <a:latin typeface="Comic Sans MS" pitchFamily="66" charset="0"/>
              </a:rPr>
              <a:t>Natural T</a:t>
            </a:r>
            <a:r>
              <a:rPr lang="pl-PL" sz="1500" b="1" baseline="-25000">
                <a:latin typeface="Comic Sans MS" pitchFamily="66" charset="0"/>
              </a:rPr>
              <a:t>reg</a:t>
            </a:r>
          </a:p>
          <a:p>
            <a:pPr algn="ctr"/>
            <a:r>
              <a:rPr lang="pl-PL" sz="1500" b="1">
                <a:latin typeface="Comic Sans MS" pitchFamily="66" charset="0"/>
              </a:rPr>
              <a:t>CD25</a:t>
            </a:r>
            <a:r>
              <a:rPr lang="pl-PL" sz="1500" b="1" baseline="30000">
                <a:latin typeface="Comic Sans MS" pitchFamily="66" charset="0"/>
              </a:rPr>
              <a:t>high</a:t>
            </a:r>
            <a:r>
              <a:rPr lang="pl-PL" sz="1500" b="1">
                <a:latin typeface="Comic Sans MS" pitchFamily="66" charset="0"/>
              </a:rPr>
              <a:t>CD4+</a:t>
            </a:r>
          </a:p>
        </p:txBody>
      </p:sp>
      <p:sp>
        <p:nvSpPr>
          <p:cNvPr id="12323" name="Oval 35"/>
          <p:cNvSpPr>
            <a:spLocks noChangeArrowheads="1"/>
          </p:cNvSpPr>
          <p:nvPr/>
        </p:nvSpPr>
        <p:spPr bwMode="auto">
          <a:xfrm>
            <a:off x="4676777" y="1797845"/>
            <a:ext cx="1507331" cy="1422797"/>
          </a:xfrm>
          <a:prstGeom prst="ellipse">
            <a:avLst/>
          </a:prstGeom>
          <a:solidFill>
            <a:srgbClr val="18C62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l-PL" sz="1500" b="1">
                <a:latin typeface="Comic Sans MS" pitchFamily="66" charset="0"/>
              </a:rPr>
              <a:t>Natural T</a:t>
            </a:r>
            <a:r>
              <a:rPr lang="pl-PL" sz="1500" b="1" baseline="-25000">
                <a:latin typeface="Comic Sans MS" pitchFamily="66" charset="0"/>
              </a:rPr>
              <a:t>reg</a:t>
            </a:r>
          </a:p>
          <a:p>
            <a:pPr algn="ctr"/>
            <a:r>
              <a:rPr lang="pl-PL" sz="1500" b="1">
                <a:latin typeface="Comic Sans MS" pitchFamily="66" charset="0"/>
              </a:rPr>
              <a:t>CD25</a:t>
            </a:r>
            <a:r>
              <a:rPr lang="pl-PL" sz="1500" b="1" baseline="30000">
                <a:latin typeface="Comic Sans MS" pitchFamily="66" charset="0"/>
              </a:rPr>
              <a:t>high</a:t>
            </a:r>
            <a:r>
              <a:rPr lang="pl-PL" sz="1500" b="1">
                <a:latin typeface="Comic Sans MS" pitchFamily="66" charset="0"/>
              </a:rPr>
              <a:t>CD4+</a:t>
            </a:r>
          </a:p>
        </p:txBody>
      </p:sp>
      <p:sp>
        <p:nvSpPr>
          <p:cNvPr id="12324" name="Oval 36"/>
          <p:cNvSpPr>
            <a:spLocks noChangeArrowheads="1"/>
          </p:cNvSpPr>
          <p:nvPr/>
        </p:nvSpPr>
        <p:spPr bwMode="auto">
          <a:xfrm>
            <a:off x="4838702" y="1959770"/>
            <a:ext cx="1507331" cy="1422797"/>
          </a:xfrm>
          <a:prstGeom prst="ellipse">
            <a:avLst/>
          </a:prstGeom>
          <a:solidFill>
            <a:srgbClr val="18C62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l-PL" sz="1500" b="1">
                <a:latin typeface="Comic Sans MS" pitchFamily="66" charset="0"/>
              </a:rPr>
              <a:t>Natural T</a:t>
            </a:r>
            <a:r>
              <a:rPr lang="pl-PL" sz="1500" b="1" baseline="-25000">
                <a:latin typeface="Comic Sans MS" pitchFamily="66" charset="0"/>
              </a:rPr>
              <a:t>reg</a:t>
            </a:r>
          </a:p>
          <a:p>
            <a:pPr algn="ctr"/>
            <a:r>
              <a:rPr lang="pl-PL" sz="1500" b="1">
                <a:latin typeface="Comic Sans MS" pitchFamily="66" charset="0"/>
              </a:rPr>
              <a:t>CD25</a:t>
            </a:r>
            <a:r>
              <a:rPr lang="pl-PL" sz="1500" b="1" baseline="30000">
                <a:latin typeface="Comic Sans MS" pitchFamily="66" charset="0"/>
              </a:rPr>
              <a:t>high</a:t>
            </a:r>
            <a:r>
              <a:rPr lang="pl-PL" sz="1500" b="1">
                <a:latin typeface="Comic Sans MS" pitchFamily="66" charset="0"/>
              </a:rPr>
              <a:t>CD4+</a:t>
            </a:r>
          </a:p>
        </p:txBody>
      </p:sp>
      <p:sp>
        <p:nvSpPr>
          <p:cNvPr id="12325" name="Oval 37"/>
          <p:cNvSpPr>
            <a:spLocks noChangeArrowheads="1"/>
          </p:cNvSpPr>
          <p:nvPr/>
        </p:nvSpPr>
        <p:spPr bwMode="auto">
          <a:xfrm>
            <a:off x="5000627" y="2121695"/>
            <a:ext cx="1507331" cy="1422797"/>
          </a:xfrm>
          <a:prstGeom prst="ellipse">
            <a:avLst/>
          </a:prstGeom>
          <a:solidFill>
            <a:srgbClr val="18C62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l-PL" sz="1500" b="1">
                <a:latin typeface="Comic Sans MS" pitchFamily="66" charset="0"/>
              </a:rPr>
              <a:t>Natural T</a:t>
            </a:r>
            <a:r>
              <a:rPr lang="pl-PL" sz="1500" b="1" baseline="-25000">
                <a:latin typeface="Comic Sans MS" pitchFamily="66" charset="0"/>
              </a:rPr>
              <a:t>reg</a:t>
            </a:r>
          </a:p>
          <a:p>
            <a:pPr algn="ctr"/>
            <a:r>
              <a:rPr lang="pl-PL" sz="1500" b="1">
                <a:latin typeface="Comic Sans MS" pitchFamily="66" charset="0"/>
              </a:rPr>
              <a:t>CD25</a:t>
            </a:r>
            <a:r>
              <a:rPr lang="pl-PL" sz="1500" b="1" baseline="30000">
                <a:latin typeface="Comic Sans MS" pitchFamily="66" charset="0"/>
              </a:rPr>
              <a:t>high</a:t>
            </a:r>
            <a:r>
              <a:rPr lang="pl-PL" sz="1500" b="1">
                <a:latin typeface="Comic Sans MS" pitchFamily="66" charset="0"/>
              </a:rPr>
              <a:t>CD4+</a:t>
            </a:r>
          </a:p>
        </p:txBody>
      </p:sp>
      <p:sp>
        <p:nvSpPr>
          <p:cNvPr id="12326" name="Oval 38"/>
          <p:cNvSpPr>
            <a:spLocks noChangeArrowheads="1"/>
          </p:cNvSpPr>
          <p:nvPr/>
        </p:nvSpPr>
        <p:spPr bwMode="auto">
          <a:xfrm>
            <a:off x="5162552" y="2283620"/>
            <a:ext cx="1507331" cy="1422797"/>
          </a:xfrm>
          <a:prstGeom prst="ellipse">
            <a:avLst/>
          </a:prstGeom>
          <a:solidFill>
            <a:srgbClr val="18C62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l-PL" sz="1500" b="1">
                <a:latin typeface="Comic Sans MS" pitchFamily="66" charset="0"/>
              </a:rPr>
              <a:t>Natural T</a:t>
            </a:r>
            <a:r>
              <a:rPr lang="pl-PL" sz="1500" b="1" baseline="-25000">
                <a:latin typeface="Comic Sans MS" pitchFamily="66" charset="0"/>
              </a:rPr>
              <a:t>reg</a:t>
            </a:r>
          </a:p>
          <a:p>
            <a:pPr algn="ctr"/>
            <a:r>
              <a:rPr lang="pl-PL" sz="1500" b="1">
                <a:latin typeface="Comic Sans MS" pitchFamily="66" charset="0"/>
              </a:rPr>
              <a:t>CD25</a:t>
            </a:r>
            <a:r>
              <a:rPr lang="pl-PL" sz="1500" b="1" baseline="30000">
                <a:latin typeface="Comic Sans MS" pitchFamily="66" charset="0"/>
              </a:rPr>
              <a:t>high</a:t>
            </a:r>
            <a:r>
              <a:rPr lang="pl-PL" sz="1500" b="1">
                <a:latin typeface="Comic Sans MS" pitchFamily="66" charset="0"/>
              </a:rPr>
              <a:t>CD4+</a:t>
            </a:r>
          </a:p>
        </p:txBody>
      </p:sp>
      <p:sp>
        <p:nvSpPr>
          <p:cNvPr id="12327" name="Oval 39"/>
          <p:cNvSpPr>
            <a:spLocks noChangeArrowheads="1"/>
          </p:cNvSpPr>
          <p:nvPr/>
        </p:nvSpPr>
        <p:spPr bwMode="auto">
          <a:xfrm>
            <a:off x="5324477" y="2445545"/>
            <a:ext cx="1507331" cy="1422797"/>
          </a:xfrm>
          <a:prstGeom prst="ellipse">
            <a:avLst/>
          </a:prstGeom>
          <a:solidFill>
            <a:srgbClr val="18C62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l-PL" sz="1500" b="1" dirty="0">
                <a:latin typeface="+mj-lt"/>
              </a:rPr>
              <a:t>Natural </a:t>
            </a:r>
            <a:r>
              <a:rPr lang="pl-PL" sz="1500" b="1" dirty="0" err="1">
                <a:latin typeface="+mj-lt"/>
              </a:rPr>
              <a:t>T</a:t>
            </a:r>
            <a:r>
              <a:rPr lang="pl-PL" sz="1500" b="1" baseline="-25000" dirty="0" err="1">
                <a:latin typeface="+mj-lt"/>
              </a:rPr>
              <a:t>reg</a:t>
            </a:r>
            <a:endParaRPr lang="pl-PL" sz="1500" b="1" baseline="-25000" dirty="0">
              <a:latin typeface="+mj-lt"/>
            </a:endParaRPr>
          </a:p>
          <a:p>
            <a:pPr algn="ctr"/>
            <a:r>
              <a:rPr lang="pl-PL" sz="1500" b="1" dirty="0">
                <a:latin typeface="+mj-lt"/>
              </a:rPr>
              <a:t>CD25</a:t>
            </a:r>
            <a:r>
              <a:rPr lang="pl-PL" sz="1500" b="1" baseline="30000" dirty="0">
                <a:latin typeface="+mj-lt"/>
              </a:rPr>
              <a:t>high</a:t>
            </a:r>
            <a:r>
              <a:rPr lang="pl-PL" sz="1500" b="1" dirty="0">
                <a:latin typeface="+mj-lt"/>
              </a:rPr>
              <a:t>CD4+</a:t>
            </a:r>
          </a:p>
        </p:txBody>
      </p:sp>
      <p:sp>
        <p:nvSpPr>
          <p:cNvPr id="12329" name="Oval 41"/>
          <p:cNvSpPr>
            <a:spLocks noChangeArrowheads="1"/>
          </p:cNvSpPr>
          <p:nvPr/>
        </p:nvSpPr>
        <p:spPr bwMode="auto">
          <a:xfrm>
            <a:off x="3699274" y="1473995"/>
            <a:ext cx="1507331" cy="1422797"/>
          </a:xfrm>
          <a:prstGeom prst="ellipse">
            <a:avLst/>
          </a:prstGeom>
          <a:solidFill>
            <a:srgbClr val="18C62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l-PL" sz="1500" b="1">
                <a:latin typeface="Comic Sans MS" pitchFamily="66" charset="0"/>
              </a:rPr>
              <a:t>Natural T</a:t>
            </a:r>
            <a:r>
              <a:rPr lang="pl-PL" sz="1500" b="1" baseline="-25000">
                <a:latin typeface="Comic Sans MS" pitchFamily="66" charset="0"/>
              </a:rPr>
              <a:t>reg</a:t>
            </a:r>
          </a:p>
          <a:p>
            <a:pPr algn="ctr"/>
            <a:r>
              <a:rPr lang="pl-PL" sz="1500" b="1">
                <a:latin typeface="Comic Sans MS" pitchFamily="66" charset="0"/>
              </a:rPr>
              <a:t>CD25</a:t>
            </a:r>
            <a:r>
              <a:rPr lang="pl-PL" sz="1500" b="1" baseline="30000">
                <a:latin typeface="Comic Sans MS" pitchFamily="66" charset="0"/>
              </a:rPr>
              <a:t>high</a:t>
            </a:r>
            <a:r>
              <a:rPr lang="pl-PL" sz="1500" b="1">
                <a:latin typeface="Comic Sans MS" pitchFamily="66" charset="0"/>
              </a:rPr>
              <a:t>CD4+</a:t>
            </a:r>
          </a:p>
        </p:txBody>
      </p:sp>
      <p:sp>
        <p:nvSpPr>
          <p:cNvPr id="12331" name="Oval 43"/>
          <p:cNvSpPr>
            <a:spLocks noChangeArrowheads="1"/>
          </p:cNvSpPr>
          <p:nvPr/>
        </p:nvSpPr>
        <p:spPr bwMode="auto">
          <a:xfrm>
            <a:off x="3861199" y="1635920"/>
            <a:ext cx="1507331" cy="1422797"/>
          </a:xfrm>
          <a:prstGeom prst="ellipse">
            <a:avLst/>
          </a:prstGeom>
          <a:solidFill>
            <a:srgbClr val="18C62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l-PL" sz="1500" b="1">
                <a:latin typeface="Comic Sans MS" pitchFamily="66" charset="0"/>
              </a:rPr>
              <a:t>Natural T</a:t>
            </a:r>
            <a:r>
              <a:rPr lang="pl-PL" sz="1500" b="1" baseline="-25000">
                <a:latin typeface="Comic Sans MS" pitchFamily="66" charset="0"/>
              </a:rPr>
              <a:t>reg</a:t>
            </a:r>
          </a:p>
          <a:p>
            <a:pPr algn="ctr"/>
            <a:r>
              <a:rPr lang="pl-PL" sz="1500" b="1">
                <a:latin typeface="Comic Sans MS" pitchFamily="66" charset="0"/>
              </a:rPr>
              <a:t>CD25</a:t>
            </a:r>
            <a:r>
              <a:rPr lang="pl-PL" sz="1500" b="1" baseline="30000">
                <a:latin typeface="Comic Sans MS" pitchFamily="66" charset="0"/>
              </a:rPr>
              <a:t>high</a:t>
            </a:r>
            <a:r>
              <a:rPr lang="pl-PL" sz="1500" b="1">
                <a:latin typeface="Comic Sans MS" pitchFamily="66" charset="0"/>
              </a:rPr>
              <a:t>CD4+</a:t>
            </a:r>
          </a:p>
        </p:txBody>
      </p:sp>
      <p:sp>
        <p:nvSpPr>
          <p:cNvPr id="12332" name="Oval 44"/>
          <p:cNvSpPr>
            <a:spLocks noChangeArrowheads="1"/>
          </p:cNvSpPr>
          <p:nvPr/>
        </p:nvSpPr>
        <p:spPr bwMode="auto">
          <a:xfrm>
            <a:off x="4023124" y="1797845"/>
            <a:ext cx="1507331" cy="1422797"/>
          </a:xfrm>
          <a:prstGeom prst="ellipse">
            <a:avLst/>
          </a:prstGeom>
          <a:solidFill>
            <a:srgbClr val="18C62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l-PL" sz="1500" b="1">
                <a:latin typeface="Comic Sans MS" pitchFamily="66" charset="0"/>
              </a:rPr>
              <a:t>Natural T</a:t>
            </a:r>
            <a:r>
              <a:rPr lang="pl-PL" sz="1500" b="1" baseline="-25000">
                <a:latin typeface="Comic Sans MS" pitchFamily="66" charset="0"/>
              </a:rPr>
              <a:t>reg</a:t>
            </a:r>
          </a:p>
          <a:p>
            <a:pPr algn="ctr"/>
            <a:r>
              <a:rPr lang="pl-PL" sz="1500" b="1">
                <a:latin typeface="Comic Sans MS" pitchFamily="66" charset="0"/>
              </a:rPr>
              <a:t>CD25</a:t>
            </a:r>
            <a:r>
              <a:rPr lang="pl-PL" sz="1500" b="1" baseline="30000">
                <a:latin typeface="Comic Sans MS" pitchFamily="66" charset="0"/>
              </a:rPr>
              <a:t>high</a:t>
            </a:r>
            <a:r>
              <a:rPr lang="pl-PL" sz="1500" b="1">
                <a:latin typeface="Comic Sans MS" pitchFamily="66" charset="0"/>
              </a:rPr>
              <a:t>CD4+</a:t>
            </a:r>
          </a:p>
        </p:txBody>
      </p:sp>
      <p:sp>
        <p:nvSpPr>
          <p:cNvPr id="12333" name="Oval 45"/>
          <p:cNvSpPr>
            <a:spLocks noChangeArrowheads="1"/>
          </p:cNvSpPr>
          <p:nvPr/>
        </p:nvSpPr>
        <p:spPr bwMode="auto">
          <a:xfrm>
            <a:off x="4185049" y="1959770"/>
            <a:ext cx="1507331" cy="1422797"/>
          </a:xfrm>
          <a:prstGeom prst="ellipse">
            <a:avLst/>
          </a:prstGeom>
          <a:solidFill>
            <a:srgbClr val="18C62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l-PL" sz="1500" b="1">
                <a:latin typeface="Comic Sans MS" pitchFamily="66" charset="0"/>
              </a:rPr>
              <a:t>Natural T</a:t>
            </a:r>
            <a:r>
              <a:rPr lang="pl-PL" sz="1500" b="1" baseline="-25000">
                <a:latin typeface="Comic Sans MS" pitchFamily="66" charset="0"/>
              </a:rPr>
              <a:t>reg</a:t>
            </a:r>
          </a:p>
          <a:p>
            <a:pPr algn="ctr"/>
            <a:r>
              <a:rPr lang="pl-PL" sz="1500" b="1">
                <a:latin typeface="Comic Sans MS" pitchFamily="66" charset="0"/>
              </a:rPr>
              <a:t>CD25</a:t>
            </a:r>
            <a:r>
              <a:rPr lang="pl-PL" sz="1500" b="1" baseline="30000">
                <a:latin typeface="Comic Sans MS" pitchFamily="66" charset="0"/>
              </a:rPr>
              <a:t>high</a:t>
            </a:r>
            <a:r>
              <a:rPr lang="pl-PL" sz="1500" b="1">
                <a:latin typeface="Comic Sans MS" pitchFamily="66" charset="0"/>
              </a:rPr>
              <a:t>CD4+</a:t>
            </a:r>
          </a:p>
        </p:txBody>
      </p:sp>
      <p:sp>
        <p:nvSpPr>
          <p:cNvPr id="12334" name="Oval 46"/>
          <p:cNvSpPr>
            <a:spLocks noChangeArrowheads="1"/>
          </p:cNvSpPr>
          <p:nvPr/>
        </p:nvSpPr>
        <p:spPr bwMode="auto">
          <a:xfrm>
            <a:off x="4346974" y="2121695"/>
            <a:ext cx="1507331" cy="1422797"/>
          </a:xfrm>
          <a:prstGeom prst="ellipse">
            <a:avLst/>
          </a:prstGeom>
          <a:solidFill>
            <a:srgbClr val="18C62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l-PL" sz="1500" b="1">
                <a:latin typeface="Comic Sans MS" pitchFamily="66" charset="0"/>
              </a:rPr>
              <a:t>Natural T</a:t>
            </a:r>
            <a:r>
              <a:rPr lang="pl-PL" sz="1500" b="1" baseline="-25000">
                <a:latin typeface="Comic Sans MS" pitchFamily="66" charset="0"/>
              </a:rPr>
              <a:t>reg</a:t>
            </a:r>
          </a:p>
          <a:p>
            <a:pPr algn="ctr"/>
            <a:r>
              <a:rPr lang="pl-PL" sz="1500" b="1">
                <a:latin typeface="Comic Sans MS" pitchFamily="66" charset="0"/>
              </a:rPr>
              <a:t>CD25</a:t>
            </a:r>
            <a:r>
              <a:rPr lang="pl-PL" sz="1500" b="1" baseline="30000">
                <a:latin typeface="Comic Sans MS" pitchFamily="66" charset="0"/>
              </a:rPr>
              <a:t>high</a:t>
            </a:r>
            <a:r>
              <a:rPr lang="pl-PL" sz="1500" b="1">
                <a:latin typeface="Comic Sans MS" pitchFamily="66" charset="0"/>
              </a:rPr>
              <a:t>CD4+</a:t>
            </a:r>
          </a:p>
        </p:txBody>
      </p:sp>
      <p:sp>
        <p:nvSpPr>
          <p:cNvPr id="12335" name="Oval 47"/>
          <p:cNvSpPr>
            <a:spLocks noChangeArrowheads="1"/>
          </p:cNvSpPr>
          <p:nvPr/>
        </p:nvSpPr>
        <p:spPr bwMode="auto">
          <a:xfrm>
            <a:off x="4508899" y="2283620"/>
            <a:ext cx="1507331" cy="1422797"/>
          </a:xfrm>
          <a:prstGeom prst="ellipse">
            <a:avLst/>
          </a:prstGeom>
          <a:solidFill>
            <a:srgbClr val="18C62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l-PL" sz="1500" b="1">
                <a:latin typeface="Comic Sans MS" pitchFamily="66" charset="0"/>
              </a:rPr>
              <a:t>Natural T</a:t>
            </a:r>
            <a:r>
              <a:rPr lang="pl-PL" sz="1500" b="1" baseline="-25000">
                <a:latin typeface="Comic Sans MS" pitchFamily="66" charset="0"/>
              </a:rPr>
              <a:t>reg</a:t>
            </a:r>
          </a:p>
          <a:p>
            <a:pPr algn="ctr"/>
            <a:r>
              <a:rPr lang="pl-PL" sz="1500" b="1">
                <a:latin typeface="Comic Sans MS" pitchFamily="66" charset="0"/>
              </a:rPr>
              <a:t>CD25</a:t>
            </a:r>
            <a:r>
              <a:rPr lang="pl-PL" sz="1500" b="1" baseline="30000">
                <a:latin typeface="Comic Sans MS" pitchFamily="66" charset="0"/>
              </a:rPr>
              <a:t>high</a:t>
            </a:r>
            <a:r>
              <a:rPr lang="pl-PL" sz="1500" b="1">
                <a:latin typeface="Comic Sans MS" pitchFamily="66" charset="0"/>
              </a:rPr>
              <a:t>CD4+</a:t>
            </a:r>
          </a:p>
        </p:txBody>
      </p:sp>
      <p:sp>
        <p:nvSpPr>
          <p:cNvPr id="12336" name="Oval 48"/>
          <p:cNvSpPr>
            <a:spLocks noChangeArrowheads="1"/>
          </p:cNvSpPr>
          <p:nvPr/>
        </p:nvSpPr>
        <p:spPr bwMode="auto">
          <a:xfrm>
            <a:off x="4670824" y="2445545"/>
            <a:ext cx="1507331" cy="1422797"/>
          </a:xfrm>
          <a:prstGeom prst="ellipse">
            <a:avLst/>
          </a:prstGeom>
          <a:solidFill>
            <a:srgbClr val="18C62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l-PL" sz="1500" b="1">
                <a:latin typeface="Comic Sans MS" pitchFamily="66" charset="0"/>
              </a:rPr>
              <a:t>Natural T</a:t>
            </a:r>
            <a:r>
              <a:rPr lang="pl-PL" sz="1500" b="1" baseline="-25000">
                <a:latin typeface="Comic Sans MS" pitchFamily="66" charset="0"/>
              </a:rPr>
              <a:t>reg</a:t>
            </a:r>
          </a:p>
          <a:p>
            <a:pPr algn="ctr"/>
            <a:r>
              <a:rPr lang="pl-PL" sz="1500" b="1">
                <a:latin typeface="Comic Sans MS" pitchFamily="66" charset="0"/>
              </a:rPr>
              <a:t>CD25</a:t>
            </a:r>
            <a:r>
              <a:rPr lang="pl-PL" sz="1500" b="1" baseline="30000">
                <a:latin typeface="Comic Sans MS" pitchFamily="66" charset="0"/>
              </a:rPr>
              <a:t>high</a:t>
            </a:r>
            <a:r>
              <a:rPr lang="pl-PL" sz="1500" b="1">
                <a:latin typeface="Comic Sans MS" pitchFamily="66" charset="0"/>
              </a:rPr>
              <a:t>CD4+</a:t>
            </a:r>
          </a:p>
        </p:txBody>
      </p:sp>
      <p:sp>
        <p:nvSpPr>
          <p:cNvPr id="12337" name="Oval 49"/>
          <p:cNvSpPr>
            <a:spLocks noChangeArrowheads="1"/>
          </p:cNvSpPr>
          <p:nvPr/>
        </p:nvSpPr>
        <p:spPr bwMode="auto">
          <a:xfrm>
            <a:off x="4832749" y="2607470"/>
            <a:ext cx="1507331" cy="1422797"/>
          </a:xfrm>
          <a:prstGeom prst="ellipse">
            <a:avLst/>
          </a:prstGeom>
          <a:solidFill>
            <a:srgbClr val="18C62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l-PL" sz="1500" b="1">
                <a:latin typeface="Comic Sans MS" pitchFamily="66" charset="0"/>
              </a:rPr>
              <a:t>Natural T</a:t>
            </a:r>
            <a:r>
              <a:rPr lang="pl-PL" sz="1500" b="1" baseline="-25000">
                <a:latin typeface="Comic Sans MS" pitchFamily="66" charset="0"/>
              </a:rPr>
              <a:t>reg</a:t>
            </a:r>
          </a:p>
          <a:p>
            <a:pPr algn="ctr"/>
            <a:r>
              <a:rPr lang="pl-PL" sz="1500" b="1">
                <a:latin typeface="Comic Sans MS" pitchFamily="66" charset="0"/>
              </a:rPr>
              <a:t>CD25</a:t>
            </a:r>
            <a:r>
              <a:rPr lang="pl-PL" sz="1500" b="1" baseline="30000">
                <a:latin typeface="Comic Sans MS" pitchFamily="66" charset="0"/>
              </a:rPr>
              <a:t>high</a:t>
            </a:r>
            <a:r>
              <a:rPr lang="pl-PL" sz="1500" b="1">
                <a:latin typeface="Comic Sans MS" pitchFamily="66" charset="0"/>
              </a:rPr>
              <a:t>CD4+</a:t>
            </a:r>
          </a:p>
        </p:txBody>
      </p:sp>
      <p:sp>
        <p:nvSpPr>
          <p:cNvPr id="12338" name="Oval 50"/>
          <p:cNvSpPr>
            <a:spLocks noChangeArrowheads="1"/>
          </p:cNvSpPr>
          <p:nvPr/>
        </p:nvSpPr>
        <p:spPr bwMode="auto">
          <a:xfrm>
            <a:off x="4994674" y="2769395"/>
            <a:ext cx="1507331" cy="1422797"/>
          </a:xfrm>
          <a:prstGeom prst="ellipse">
            <a:avLst/>
          </a:prstGeom>
          <a:solidFill>
            <a:srgbClr val="18C62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l-PL" sz="1500" b="1">
                <a:latin typeface="Comic Sans MS" pitchFamily="66" charset="0"/>
              </a:rPr>
              <a:t>Natural T</a:t>
            </a:r>
            <a:r>
              <a:rPr lang="pl-PL" sz="1500" b="1" baseline="-25000">
                <a:latin typeface="Comic Sans MS" pitchFamily="66" charset="0"/>
              </a:rPr>
              <a:t>reg</a:t>
            </a:r>
          </a:p>
          <a:p>
            <a:pPr algn="ctr"/>
            <a:r>
              <a:rPr lang="pl-PL" sz="1500" b="1">
                <a:latin typeface="Comic Sans MS" pitchFamily="66" charset="0"/>
              </a:rPr>
              <a:t>CD25</a:t>
            </a:r>
            <a:r>
              <a:rPr lang="pl-PL" sz="1500" b="1" baseline="30000">
                <a:latin typeface="Comic Sans MS" pitchFamily="66" charset="0"/>
              </a:rPr>
              <a:t>high</a:t>
            </a:r>
            <a:r>
              <a:rPr lang="pl-PL" sz="1500" b="1">
                <a:latin typeface="Comic Sans MS" pitchFamily="66" charset="0"/>
              </a:rPr>
              <a:t>CD4+</a:t>
            </a:r>
          </a:p>
        </p:txBody>
      </p:sp>
      <p:sp>
        <p:nvSpPr>
          <p:cNvPr id="12339" name="Oval 51"/>
          <p:cNvSpPr>
            <a:spLocks noChangeArrowheads="1"/>
          </p:cNvSpPr>
          <p:nvPr/>
        </p:nvSpPr>
        <p:spPr bwMode="auto">
          <a:xfrm>
            <a:off x="5156599" y="2931320"/>
            <a:ext cx="1507331" cy="1422797"/>
          </a:xfrm>
          <a:prstGeom prst="ellipse">
            <a:avLst/>
          </a:prstGeom>
          <a:solidFill>
            <a:srgbClr val="18C62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l-PL" sz="1500" b="1">
                <a:latin typeface="Comic Sans MS" pitchFamily="66" charset="0"/>
              </a:rPr>
              <a:t>Natural T</a:t>
            </a:r>
            <a:r>
              <a:rPr lang="pl-PL" sz="1500" b="1" baseline="-25000">
                <a:latin typeface="Comic Sans MS" pitchFamily="66" charset="0"/>
              </a:rPr>
              <a:t>reg</a:t>
            </a:r>
          </a:p>
          <a:p>
            <a:pPr algn="ctr"/>
            <a:r>
              <a:rPr lang="pl-PL" sz="1500" b="1">
                <a:latin typeface="Comic Sans MS" pitchFamily="66" charset="0"/>
              </a:rPr>
              <a:t>CD25</a:t>
            </a:r>
            <a:r>
              <a:rPr lang="pl-PL" sz="1500" b="1" baseline="30000">
                <a:latin typeface="Comic Sans MS" pitchFamily="66" charset="0"/>
              </a:rPr>
              <a:t>high</a:t>
            </a:r>
            <a:r>
              <a:rPr lang="pl-PL" sz="1500" b="1">
                <a:latin typeface="Comic Sans MS" pitchFamily="66" charset="0"/>
              </a:rPr>
              <a:t>CD4+</a:t>
            </a:r>
          </a:p>
        </p:txBody>
      </p:sp>
      <p:sp>
        <p:nvSpPr>
          <p:cNvPr id="12340" name="Oval 52"/>
          <p:cNvSpPr>
            <a:spLocks noChangeArrowheads="1"/>
          </p:cNvSpPr>
          <p:nvPr/>
        </p:nvSpPr>
        <p:spPr bwMode="auto">
          <a:xfrm>
            <a:off x="5318524" y="3093245"/>
            <a:ext cx="1507331" cy="1422797"/>
          </a:xfrm>
          <a:prstGeom prst="ellipse">
            <a:avLst/>
          </a:prstGeom>
          <a:solidFill>
            <a:srgbClr val="18C62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l-PL" sz="1500" b="1" dirty="0">
                <a:latin typeface="+mj-lt"/>
              </a:rPr>
              <a:t>Natural </a:t>
            </a:r>
            <a:r>
              <a:rPr lang="pl-PL" sz="1500" b="1" dirty="0" err="1">
                <a:latin typeface="+mj-lt"/>
              </a:rPr>
              <a:t>T</a:t>
            </a:r>
            <a:r>
              <a:rPr lang="pl-PL" sz="1500" b="1" baseline="-25000" dirty="0" err="1">
                <a:latin typeface="+mj-lt"/>
              </a:rPr>
              <a:t>reg</a:t>
            </a:r>
            <a:endParaRPr lang="pl-PL" sz="1500" b="1" baseline="-25000" dirty="0">
              <a:latin typeface="+mj-lt"/>
            </a:endParaRPr>
          </a:p>
          <a:p>
            <a:pPr algn="ctr"/>
            <a:r>
              <a:rPr lang="pl-PL" sz="1500" b="1" dirty="0">
                <a:latin typeface="+mj-lt"/>
              </a:rPr>
              <a:t>CD25</a:t>
            </a:r>
            <a:r>
              <a:rPr lang="pl-PL" sz="1500" b="1" baseline="30000" dirty="0">
                <a:latin typeface="+mj-lt"/>
              </a:rPr>
              <a:t>high</a:t>
            </a:r>
            <a:r>
              <a:rPr lang="pl-PL" sz="1500" b="1" dirty="0">
                <a:latin typeface="+mj-lt"/>
              </a:rPr>
              <a:t>CD4+</a:t>
            </a:r>
          </a:p>
        </p:txBody>
      </p:sp>
      <p:sp>
        <p:nvSpPr>
          <p:cNvPr id="28" name="Rectangle 2"/>
          <p:cNvSpPr txBox="1">
            <a:spLocks noChangeArrowheads="1"/>
          </p:cNvSpPr>
          <p:nvPr/>
        </p:nvSpPr>
        <p:spPr>
          <a:xfrm>
            <a:off x="86636" y="468043"/>
            <a:ext cx="6858000" cy="62746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pl-PL" sz="2400" b="1" kern="0" dirty="0">
                <a:solidFill>
                  <a:srgbClr val="000000"/>
                </a:solidFill>
                <a:latin typeface="+mj-lt"/>
                <a:ea typeface="+mj-ea"/>
                <a:cs typeface="Times New Roman" pitchFamily="18" charset="0"/>
              </a:rPr>
              <a:t>ATMP-</a:t>
            </a:r>
            <a:r>
              <a:rPr lang="en-IE" sz="2400" b="1" kern="0" dirty="0">
                <a:solidFill>
                  <a:srgbClr val="000000"/>
                </a:solidFill>
                <a:latin typeface="+mj-lt"/>
                <a:ea typeface="+mj-ea"/>
                <a:cs typeface="Times New Roman" pitchFamily="18" charset="0"/>
              </a:rPr>
              <a:t> </a:t>
            </a:r>
            <a:r>
              <a:rPr lang="pl-PL" sz="2400" b="1" kern="0" dirty="0" err="1">
                <a:solidFill>
                  <a:srgbClr val="000000"/>
                </a:solidFill>
                <a:latin typeface="+mj-lt"/>
                <a:ea typeface="+mj-ea"/>
                <a:cs typeface="Times New Roman" pitchFamily="18" charset="0"/>
              </a:rPr>
              <a:t>grade</a:t>
            </a:r>
            <a:r>
              <a:rPr lang="pl-PL" sz="2400" b="1" kern="0" dirty="0">
                <a:solidFill>
                  <a:srgbClr val="000000"/>
                </a:solidFill>
                <a:latin typeface="+mj-lt"/>
                <a:ea typeface="+mj-ea"/>
                <a:cs typeface="Times New Roman" pitchFamily="18" charset="0"/>
              </a:rPr>
              <a:t> </a:t>
            </a:r>
            <a:r>
              <a:rPr lang="pl-PL" sz="2400" b="1" kern="0" dirty="0" err="1">
                <a:solidFill>
                  <a:srgbClr val="000000"/>
                </a:solidFill>
                <a:latin typeface="+mj-lt"/>
                <a:ea typeface="+mj-ea"/>
                <a:cs typeface="Times New Roman" pitchFamily="18" charset="0"/>
              </a:rPr>
              <a:t>product</a:t>
            </a:r>
            <a:r>
              <a:rPr lang="pl-PL" sz="2400" b="1" kern="0" dirty="0">
                <a:solidFill>
                  <a:srgbClr val="000000"/>
                </a:solidFill>
                <a:latin typeface="+mj-lt"/>
                <a:ea typeface="+mj-ea"/>
                <a:cs typeface="Times New Roman" pitchFamily="18" charset="0"/>
              </a:rPr>
              <a:t> with </a:t>
            </a:r>
            <a:r>
              <a:rPr lang="pl-PL" sz="2400" b="1" kern="0" dirty="0" err="1">
                <a:solidFill>
                  <a:srgbClr val="000000"/>
                </a:solidFill>
                <a:latin typeface="+mj-lt"/>
                <a:ea typeface="+mj-ea"/>
                <a:cs typeface="Times New Roman" pitchFamily="18" charset="0"/>
              </a:rPr>
              <a:t>laboratory</a:t>
            </a:r>
            <a:r>
              <a:rPr lang="pl-PL" sz="2400" b="1" kern="0" dirty="0">
                <a:solidFill>
                  <a:srgbClr val="000000"/>
                </a:solidFill>
                <a:latin typeface="+mj-lt"/>
                <a:ea typeface="+mj-ea"/>
                <a:cs typeface="Times New Roman" pitchFamily="18" charset="0"/>
              </a:rPr>
              <a:t> </a:t>
            </a:r>
            <a:r>
              <a:rPr lang="pl-PL" sz="2400" b="1" kern="0" dirty="0" err="1">
                <a:solidFill>
                  <a:srgbClr val="000000"/>
                </a:solidFill>
                <a:latin typeface="+mj-lt"/>
                <a:ea typeface="+mj-ea"/>
                <a:cs typeface="Times New Roman" pitchFamily="18" charset="0"/>
              </a:rPr>
              <a:t>tools</a:t>
            </a:r>
            <a:r>
              <a:rPr lang="pl-PL" sz="2400" b="1" kern="0" dirty="0">
                <a:solidFill>
                  <a:srgbClr val="000000"/>
                </a:solidFill>
                <a:latin typeface="+mj-lt"/>
                <a:ea typeface="+mj-ea"/>
                <a:cs typeface="Times New Roman" pitchFamily="18" charset="0"/>
              </a:rPr>
              <a:t>?</a:t>
            </a:r>
            <a:endParaRPr lang="pl-PL" sz="2400" b="1" kern="0" dirty="0">
              <a:latin typeface="+mj-lt"/>
              <a:ea typeface="+mj-ea"/>
              <a:cs typeface="+mj-cs"/>
            </a:endParaRPr>
          </a:p>
        </p:txBody>
      </p:sp>
      <p:sp>
        <p:nvSpPr>
          <p:cNvPr id="31" name="Prostokąt 30"/>
          <p:cNvSpPr/>
          <p:nvPr/>
        </p:nvSpPr>
        <p:spPr>
          <a:xfrm>
            <a:off x="78635" y="1450637"/>
            <a:ext cx="1947691" cy="1504167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2" name="Line 22"/>
          <p:cNvSpPr>
            <a:spLocks noChangeShapeType="1"/>
          </p:cNvSpPr>
          <p:nvPr/>
        </p:nvSpPr>
        <p:spPr bwMode="auto">
          <a:xfrm>
            <a:off x="260648" y="4659981"/>
            <a:ext cx="6526385" cy="17985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7C6A7F80-A3F1-ED5D-3394-9FA35C261A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44472" cy="396722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DB597342-3469-414D-B0B3-C86D8E57194A}"/>
              </a:ext>
            </a:extLst>
          </p:cNvPr>
          <p:cNvGrpSpPr/>
          <p:nvPr/>
        </p:nvGrpSpPr>
        <p:grpSpPr>
          <a:xfrm>
            <a:off x="2579197" y="3710811"/>
            <a:ext cx="1154304" cy="784830"/>
            <a:chOff x="671247" y="2522380"/>
            <a:chExt cx="1154304" cy="784830"/>
          </a:xfrm>
        </p:grpSpPr>
        <p:sp>
          <p:nvSpPr>
            <p:cNvPr id="37" name="Callout: Line 36">
              <a:extLst>
                <a:ext uri="{FF2B5EF4-FFF2-40B4-BE49-F238E27FC236}">
                  <a16:creationId xmlns:a16="http://schemas.microsoft.com/office/drawing/2014/main" id="{B67C7110-7015-4B87-B675-5AC3CD5A2F5A}"/>
                </a:ext>
              </a:extLst>
            </p:cNvPr>
            <p:cNvSpPr/>
            <p:nvPr/>
          </p:nvSpPr>
          <p:spPr>
            <a:xfrm>
              <a:off x="743255" y="2563134"/>
              <a:ext cx="1010288" cy="720080"/>
            </a:xfrm>
            <a:prstGeom prst="borderCallout1">
              <a:avLst>
                <a:gd name="adj1" fmla="val 99376"/>
                <a:gd name="adj2" fmla="val 47314"/>
                <a:gd name="adj3" fmla="val 127617"/>
                <a:gd name="adj4" fmla="val 49491"/>
              </a:avLst>
            </a:prstGeom>
            <a:solidFill>
              <a:srgbClr val="B3D9E7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b="1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C3B6901-3242-4112-B91B-B13366C611F5}"/>
                </a:ext>
              </a:extLst>
            </p:cNvPr>
            <p:cNvSpPr txBox="1"/>
            <p:nvPr/>
          </p:nvSpPr>
          <p:spPr>
            <a:xfrm>
              <a:off x="671247" y="2522380"/>
              <a:ext cx="1154304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/>
                <a:t>GMP </a:t>
              </a:r>
            </a:p>
            <a:p>
              <a:pPr algn="ctr"/>
              <a:r>
                <a:rPr lang="en-US" sz="1500" b="1" dirty="0"/>
                <a:t>quality </a:t>
              </a:r>
            </a:p>
            <a:p>
              <a:pPr algn="ctr"/>
              <a:r>
                <a:rPr lang="en-US" sz="1500" b="1" dirty="0"/>
                <a:t>check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7E0AD58-CC1C-4CE0-91AB-6D10A8AE1FFF}"/>
              </a:ext>
            </a:extLst>
          </p:cNvPr>
          <p:cNvGrpSpPr/>
          <p:nvPr/>
        </p:nvGrpSpPr>
        <p:grpSpPr>
          <a:xfrm>
            <a:off x="478687" y="1814762"/>
            <a:ext cx="1154304" cy="720080"/>
            <a:chOff x="674605" y="2563134"/>
            <a:chExt cx="1154304" cy="720080"/>
          </a:xfrm>
        </p:grpSpPr>
        <p:sp>
          <p:nvSpPr>
            <p:cNvPr id="43" name="Callout: Line 42">
              <a:extLst>
                <a:ext uri="{FF2B5EF4-FFF2-40B4-BE49-F238E27FC236}">
                  <a16:creationId xmlns:a16="http://schemas.microsoft.com/office/drawing/2014/main" id="{A7493324-E924-42E4-BC19-57206C146F0F}"/>
                </a:ext>
              </a:extLst>
            </p:cNvPr>
            <p:cNvSpPr/>
            <p:nvPr/>
          </p:nvSpPr>
          <p:spPr>
            <a:xfrm>
              <a:off x="743255" y="2563134"/>
              <a:ext cx="1010288" cy="720080"/>
            </a:xfrm>
            <a:prstGeom prst="borderCallout1">
              <a:avLst>
                <a:gd name="adj1" fmla="val 99376"/>
                <a:gd name="adj2" fmla="val 47314"/>
                <a:gd name="adj3" fmla="val 129633"/>
                <a:gd name="adj4" fmla="val 38716"/>
              </a:avLst>
            </a:prstGeom>
            <a:solidFill>
              <a:srgbClr val="B3D9E7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b="1" dirty="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39E865D-EE50-49C6-B5A8-E0E929E937A7}"/>
                </a:ext>
              </a:extLst>
            </p:cNvPr>
            <p:cNvSpPr txBox="1"/>
            <p:nvPr/>
          </p:nvSpPr>
          <p:spPr>
            <a:xfrm>
              <a:off x="674605" y="2752870"/>
              <a:ext cx="115430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/>
                <a:t>sorting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4653A6D-9338-470F-9F9B-B018B64961FC}"/>
              </a:ext>
            </a:extLst>
          </p:cNvPr>
          <p:cNvGrpSpPr/>
          <p:nvPr/>
        </p:nvGrpSpPr>
        <p:grpSpPr>
          <a:xfrm>
            <a:off x="2333023" y="2326645"/>
            <a:ext cx="1154304" cy="720080"/>
            <a:chOff x="674605" y="2563134"/>
            <a:chExt cx="1154304" cy="720080"/>
          </a:xfrm>
        </p:grpSpPr>
        <p:sp>
          <p:nvSpPr>
            <p:cNvPr id="46" name="Callout: Line 45">
              <a:extLst>
                <a:ext uri="{FF2B5EF4-FFF2-40B4-BE49-F238E27FC236}">
                  <a16:creationId xmlns:a16="http://schemas.microsoft.com/office/drawing/2014/main" id="{C2586CC8-6FAE-44A0-B625-FD5400190049}"/>
                </a:ext>
              </a:extLst>
            </p:cNvPr>
            <p:cNvSpPr/>
            <p:nvPr/>
          </p:nvSpPr>
          <p:spPr>
            <a:xfrm>
              <a:off x="743255" y="2563134"/>
              <a:ext cx="1010288" cy="720080"/>
            </a:xfrm>
            <a:prstGeom prst="borderCallout1">
              <a:avLst>
                <a:gd name="adj1" fmla="val 99376"/>
                <a:gd name="adj2" fmla="val 47314"/>
                <a:gd name="adj3" fmla="val 134672"/>
                <a:gd name="adj4" fmla="val 51646"/>
              </a:avLst>
            </a:prstGeom>
            <a:solidFill>
              <a:srgbClr val="B3D9E7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b="1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3F1E8174-FED6-4B9D-A622-EAAAFFFAC4EE}"/>
                </a:ext>
              </a:extLst>
            </p:cNvPr>
            <p:cNvSpPr txBox="1"/>
            <p:nvPr/>
          </p:nvSpPr>
          <p:spPr>
            <a:xfrm>
              <a:off x="674605" y="2752870"/>
              <a:ext cx="115430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/>
                <a:t>expansion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6A53C99-26D5-48D5-81A1-64D576BA1F27}"/>
              </a:ext>
            </a:extLst>
          </p:cNvPr>
          <p:cNvGrpSpPr/>
          <p:nvPr/>
        </p:nvGrpSpPr>
        <p:grpSpPr>
          <a:xfrm>
            <a:off x="4943684" y="3751190"/>
            <a:ext cx="1154304" cy="720080"/>
            <a:chOff x="684665" y="2563134"/>
            <a:chExt cx="1154304" cy="720080"/>
          </a:xfrm>
        </p:grpSpPr>
        <p:sp>
          <p:nvSpPr>
            <p:cNvPr id="49" name="Callout: Line 48">
              <a:extLst>
                <a:ext uri="{FF2B5EF4-FFF2-40B4-BE49-F238E27FC236}">
                  <a16:creationId xmlns:a16="http://schemas.microsoft.com/office/drawing/2014/main" id="{25A7BA63-B527-48DF-80E5-91EDF3A75666}"/>
                </a:ext>
              </a:extLst>
            </p:cNvPr>
            <p:cNvSpPr/>
            <p:nvPr/>
          </p:nvSpPr>
          <p:spPr>
            <a:xfrm>
              <a:off x="743255" y="2563134"/>
              <a:ext cx="1010288" cy="720080"/>
            </a:xfrm>
            <a:prstGeom prst="borderCallout1">
              <a:avLst>
                <a:gd name="adj1" fmla="val 99376"/>
                <a:gd name="adj2" fmla="val 47314"/>
                <a:gd name="adj3" fmla="val 126610"/>
                <a:gd name="adj4" fmla="val 79660"/>
              </a:avLst>
            </a:prstGeom>
            <a:solidFill>
              <a:srgbClr val="B3D9E7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b="1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1B5BAFE-BFF3-4C00-8104-A79C1A7A8658}"/>
                </a:ext>
              </a:extLst>
            </p:cNvPr>
            <p:cNvSpPr txBox="1"/>
            <p:nvPr/>
          </p:nvSpPr>
          <p:spPr>
            <a:xfrm>
              <a:off x="684665" y="2646175"/>
              <a:ext cx="115430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/>
                <a:t>Batch</a:t>
              </a:r>
            </a:p>
            <a:p>
              <a:pPr algn="ctr"/>
              <a:r>
                <a:rPr lang="en-US" sz="1500" b="1" dirty="0"/>
                <a:t> release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516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3">
            <a:extLst>
              <a:ext uri="{FF2B5EF4-FFF2-40B4-BE49-F238E27FC236}">
                <a16:creationId xmlns:a16="http://schemas.microsoft.com/office/drawing/2014/main" id="{35787D78-DDA3-4CF1-A3D4-8FB0CF9B8A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3519" y="1942062"/>
            <a:ext cx="1507331" cy="1422797"/>
          </a:xfrm>
          <a:prstGeom prst="ellipse">
            <a:avLst/>
          </a:prstGeom>
          <a:solidFill>
            <a:srgbClr val="18C62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l-PL" sz="1500" b="1" dirty="0">
                <a:latin typeface="+mj-lt"/>
              </a:rPr>
              <a:t>Natural </a:t>
            </a:r>
            <a:r>
              <a:rPr lang="pl-PL" sz="1500" b="1" dirty="0" err="1">
                <a:latin typeface="+mj-lt"/>
              </a:rPr>
              <a:t>T</a:t>
            </a:r>
            <a:r>
              <a:rPr lang="pl-PL" sz="1500" b="1" baseline="-25000" dirty="0" err="1">
                <a:latin typeface="+mj-lt"/>
              </a:rPr>
              <a:t>reg</a:t>
            </a:r>
            <a:endParaRPr lang="pl-PL" sz="1500" b="1" baseline="-25000" dirty="0">
              <a:latin typeface="+mj-lt"/>
            </a:endParaRPr>
          </a:p>
          <a:p>
            <a:pPr algn="ctr"/>
            <a:r>
              <a:rPr lang="pl-PL" sz="1500" b="1" dirty="0">
                <a:latin typeface="+mj-lt"/>
              </a:rPr>
              <a:t>CD25</a:t>
            </a:r>
            <a:r>
              <a:rPr lang="pl-PL" sz="1500" b="1" baseline="30000" dirty="0">
                <a:latin typeface="+mj-lt"/>
              </a:rPr>
              <a:t>high</a:t>
            </a:r>
            <a:r>
              <a:rPr lang="pl-PL" sz="1500" b="1" dirty="0">
                <a:latin typeface="+mj-lt"/>
              </a:rPr>
              <a:t>CD4+</a:t>
            </a:r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56C5437C-1B05-EB4D-DF8B-F3CC3DC165C8}"/>
              </a:ext>
            </a:extLst>
          </p:cNvPr>
          <p:cNvGrpSpPr/>
          <p:nvPr/>
        </p:nvGrpSpPr>
        <p:grpSpPr>
          <a:xfrm>
            <a:off x="0" y="4892127"/>
            <a:ext cx="6858000" cy="271911"/>
            <a:chOff x="0" y="6465240"/>
            <a:chExt cx="9906000" cy="392760"/>
          </a:xfrm>
        </p:grpSpPr>
        <p:sp>
          <p:nvSpPr>
            <p:cNvPr id="4" name="Prostokąt 3">
              <a:extLst>
                <a:ext uri="{FF2B5EF4-FFF2-40B4-BE49-F238E27FC236}">
                  <a16:creationId xmlns:a16="http://schemas.microsoft.com/office/drawing/2014/main" id="{D533EE09-82E5-5A0D-A97B-1ECA4DAF0F13}"/>
                </a:ext>
              </a:extLst>
            </p:cNvPr>
            <p:cNvSpPr/>
            <p:nvPr/>
          </p:nvSpPr>
          <p:spPr>
            <a:xfrm>
              <a:off x="0" y="6465240"/>
              <a:ext cx="9906000" cy="392760"/>
            </a:xfrm>
            <a:prstGeom prst="rect">
              <a:avLst/>
            </a:prstGeom>
            <a:solidFill>
              <a:srgbClr val="223F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5" name="Obraz 4">
              <a:extLst>
                <a:ext uri="{FF2B5EF4-FFF2-40B4-BE49-F238E27FC236}">
                  <a16:creationId xmlns:a16="http://schemas.microsoft.com/office/drawing/2014/main" id="{55685723-A665-07A3-6A9A-B3001BEC2E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4832" y="6477000"/>
              <a:ext cx="1176337" cy="381000"/>
            </a:xfrm>
            <a:prstGeom prst="rect">
              <a:avLst/>
            </a:prstGeom>
          </p:spPr>
        </p:pic>
      </p:grpSp>
      <p:sp>
        <p:nvSpPr>
          <p:cNvPr id="6" name="Prostokąt 5">
            <a:extLst>
              <a:ext uri="{FF2B5EF4-FFF2-40B4-BE49-F238E27FC236}">
                <a16:creationId xmlns:a16="http://schemas.microsoft.com/office/drawing/2014/main" id="{EB5C8517-C6E3-9657-5F20-6FEFB1174B5F}"/>
              </a:ext>
            </a:extLst>
          </p:cNvPr>
          <p:cNvSpPr/>
          <p:nvPr/>
        </p:nvSpPr>
        <p:spPr>
          <a:xfrm>
            <a:off x="153028" y="4942030"/>
            <a:ext cx="902811" cy="2094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76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www.poltreg.tech</a:t>
            </a:r>
            <a:endParaRPr lang="en-GB" sz="76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0899" name="Text Box 11"/>
          <p:cNvSpPr txBox="1">
            <a:spLocks noChangeArrowheads="1"/>
          </p:cNvSpPr>
          <p:nvPr/>
        </p:nvSpPr>
        <p:spPr bwMode="auto">
          <a:xfrm>
            <a:off x="2182275" y="3310551"/>
            <a:ext cx="808575" cy="32316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500" dirty="0">
                <a:latin typeface="+mj-lt"/>
              </a:rPr>
              <a:t>CD62L</a:t>
            </a:r>
          </a:p>
        </p:txBody>
      </p:sp>
      <p:sp>
        <p:nvSpPr>
          <p:cNvPr id="80900" name="Text Box 19"/>
          <p:cNvSpPr txBox="1">
            <a:spLocks noChangeArrowheads="1"/>
          </p:cNvSpPr>
          <p:nvPr/>
        </p:nvSpPr>
        <p:spPr bwMode="auto">
          <a:xfrm>
            <a:off x="160735" y="2946797"/>
            <a:ext cx="589359" cy="3231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500">
                <a:latin typeface="+mj-lt"/>
              </a:rPr>
              <a:t>CD8</a:t>
            </a:r>
          </a:p>
        </p:txBody>
      </p:sp>
      <p:sp>
        <p:nvSpPr>
          <p:cNvPr id="80901" name="Text Box 11"/>
          <p:cNvSpPr txBox="1">
            <a:spLocks noChangeArrowheads="1"/>
          </p:cNvSpPr>
          <p:nvPr/>
        </p:nvSpPr>
        <p:spPr bwMode="auto">
          <a:xfrm>
            <a:off x="1660922" y="1728352"/>
            <a:ext cx="642938" cy="32316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500" dirty="0">
                <a:latin typeface="+mj-lt"/>
              </a:rPr>
              <a:t>CD3</a:t>
            </a:r>
          </a:p>
        </p:txBody>
      </p:sp>
      <p:sp>
        <p:nvSpPr>
          <p:cNvPr id="80902" name="Text Box 11"/>
          <p:cNvSpPr txBox="1">
            <a:spLocks noChangeArrowheads="1"/>
          </p:cNvSpPr>
          <p:nvPr/>
        </p:nvSpPr>
        <p:spPr bwMode="auto">
          <a:xfrm>
            <a:off x="2810470" y="2016168"/>
            <a:ext cx="642938" cy="32316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500" dirty="0">
                <a:latin typeface="+mj-lt"/>
              </a:rPr>
              <a:t>CD4</a:t>
            </a:r>
          </a:p>
        </p:txBody>
      </p:sp>
      <p:sp>
        <p:nvSpPr>
          <p:cNvPr id="80903" name="Text Box 11"/>
          <p:cNvSpPr txBox="1">
            <a:spLocks noChangeArrowheads="1"/>
          </p:cNvSpPr>
          <p:nvPr/>
        </p:nvSpPr>
        <p:spPr bwMode="auto">
          <a:xfrm>
            <a:off x="2918221" y="2759274"/>
            <a:ext cx="1182291" cy="32316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500">
                <a:latin typeface="+mj-lt"/>
              </a:rPr>
              <a:t>CD25 high</a:t>
            </a:r>
          </a:p>
        </p:txBody>
      </p:sp>
      <p:sp>
        <p:nvSpPr>
          <p:cNvPr id="80904" name="Text Box 19"/>
          <p:cNvSpPr txBox="1">
            <a:spLocks noChangeArrowheads="1"/>
          </p:cNvSpPr>
          <p:nvPr/>
        </p:nvSpPr>
        <p:spPr bwMode="auto">
          <a:xfrm>
            <a:off x="750094" y="1446610"/>
            <a:ext cx="696516" cy="3231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500">
                <a:latin typeface="+mj-lt"/>
              </a:rPr>
              <a:t>CD19</a:t>
            </a:r>
          </a:p>
        </p:txBody>
      </p:sp>
      <p:sp>
        <p:nvSpPr>
          <p:cNvPr id="80905" name="Text Box 19"/>
          <p:cNvSpPr txBox="1">
            <a:spLocks noChangeArrowheads="1"/>
          </p:cNvSpPr>
          <p:nvPr/>
        </p:nvSpPr>
        <p:spPr bwMode="auto">
          <a:xfrm>
            <a:off x="214313" y="1928812"/>
            <a:ext cx="750094" cy="3231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500">
                <a:latin typeface="+mj-lt"/>
              </a:rPr>
              <a:t>CD56</a:t>
            </a:r>
          </a:p>
        </p:txBody>
      </p:sp>
      <p:sp>
        <p:nvSpPr>
          <p:cNvPr id="80906" name="Text Box 19"/>
          <p:cNvSpPr txBox="1">
            <a:spLocks noChangeArrowheads="1"/>
          </p:cNvSpPr>
          <p:nvPr/>
        </p:nvSpPr>
        <p:spPr bwMode="auto">
          <a:xfrm>
            <a:off x="160735" y="2411016"/>
            <a:ext cx="696515" cy="3231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500">
                <a:latin typeface="+mj-lt"/>
              </a:rPr>
              <a:t>CD16</a:t>
            </a:r>
          </a:p>
        </p:txBody>
      </p:sp>
      <p:sp>
        <p:nvSpPr>
          <p:cNvPr id="80907" name="Text Box 19"/>
          <p:cNvSpPr txBox="1">
            <a:spLocks noChangeArrowheads="1"/>
          </p:cNvSpPr>
          <p:nvPr/>
        </p:nvSpPr>
        <p:spPr bwMode="auto">
          <a:xfrm>
            <a:off x="1232297" y="1017985"/>
            <a:ext cx="857250" cy="3231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500" dirty="0">
                <a:latin typeface="+mj-lt"/>
              </a:rPr>
              <a:t>CD127</a:t>
            </a:r>
          </a:p>
        </p:txBody>
      </p:sp>
      <p:sp>
        <p:nvSpPr>
          <p:cNvPr id="80909" name="Rectangle 9"/>
          <p:cNvSpPr>
            <a:spLocks noChangeArrowheads="1"/>
          </p:cNvSpPr>
          <p:nvPr/>
        </p:nvSpPr>
        <p:spPr bwMode="auto">
          <a:xfrm>
            <a:off x="4018360" y="4646353"/>
            <a:ext cx="283964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l-PL" altLang="pl-PL" sz="1050" dirty="0">
                <a:latin typeface="+mj-lt"/>
              </a:rPr>
              <a:t>Trzonkowski P </a:t>
            </a:r>
            <a:r>
              <a:rPr lang="pl-PL" altLang="pl-PL" sz="1050" i="1" dirty="0">
                <a:latin typeface="+mj-lt"/>
              </a:rPr>
              <a:t>et al.</a:t>
            </a:r>
            <a:r>
              <a:rPr lang="pl-PL" altLang="pl-PL" sz="1050" dirty="0">
                <a:latin typeface="+mj-lt"/>
              </a:rPr>
              <a:t> </a:t>
            </a:r>
            <a:r>
              <a:rPr lang="pl-PL" altLang="pl-PL" sz="1050" dirty="0" err="1">
                <a:latin typeface="+mj-lt"/>
              </a:rPr>
              <a:t>Cytometry</a:t>
            </a:r>
            <a:r>
              <a:rPr lang="pl-PL" altLang="pl-PL" sz="1050" dirty="0">
                <a:latin typeface="+mj-lt"/>
              </a:rPr>
              <a:t> A 2009</a:t>
            </a:r>
            <a:endParaRPr lang="en-GB" altLang="pl-PL" sz="1050" dirty="0">
              <a:latin typeface="+mj-lt"/>
            </a:endParaRPr>
          </a:p>
        </p:txBody>
      </p:sp>
      <p:sp>
        <p:nvSpPr>
          <p:cNvPr id="1041" name="Prostokąt 18"/>
          <p:cNvSpPr>
            <a:spLocks noChangeArrowheads="1"/>
          </p:cNvSpPr>
          <p:nvPr/>
        </p:nvSpPr>
        <p:spPr bwMode="auto">
          <a:xfrm>
            <a:off x="287792" y="4048840"/>
            <a:ext cx="406863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500" b="1" u="sng" dirty="0">
                <a:latin typeface="+mj-lt"/>
              </a:rPr>
              <a:t>The </a:t>
            </a:r>
            <a:r>
              <a:rPr lang="pl-PL" altLang="pl-PL" sz="1500" b="1" u="sng" dirty="0" err="1">
                <a:latin typeface="+mj-lt"/>
              </a:rPr>
              <a:t>best</a:t>
            </a:r>
            <a:r>
              <a:rPr lang="pl-PL" altLang="pl-PL" sz="1500" b="1" u="sng" dirty="0">
                <a:latin typeface="+mj-lt"/>
              </a:rPr>
              <a:t> </a:t>
            </a:r>
            <a:r>
              <a:rPr lang="pl-PL" altLang="pl-PL" sz="1500" b="1" u="sng" dirty="0" err="1">
                <a:latin typeface="+mj-lt"/>
              </a:rPr>
              <a:t>found</a:t>
            </a:r>
            <a:r>
              <a:rPr lang="pl-PL" altLang="pl-PL" sz="1500" b="1" u="sng" dirty="0">
                <a:latin typeface="+mj-lt"/>
              </a:rPr>
              <a:t> </a:t>
            </a:r>
            <a:r>
              <a:rPr lang="pl-PL" altLang="pl-PL" sz="1500" b="1" u="sng" dirty="0" err="1">
                <a:latin typeface="+mj-lt"/>
              </a:rPr>
              <a:t>phenotype</a:t>
            </a:r>
            <a:r>
              <a:rPr lang="pl-PL" altLang="pl-PL" sz="1500" b="1" u="sng" dirty="0">
                <a:latin typeface="+mj-lt"/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500" b="1" dirty="0">
                <a:latin typeface="+mj-lt"/>
              </a:rPr>
              <a:t>CD3</a:t>
            </a:r>
            <a:r>
              <a:rPr lang="pl-PL" altLang="pl-PL" sz="1500" b="1" baseline="30000" dirty="0">
                <a:latin typeface="+mj-lt"/>
              </a:rPr>
              <a:t>+</a:t>
            </a:r>
            <a:r>
              <a:rPr lang="pl-PL" altLang="pl-PL" sz="1500" b="1" dirty="0">
                <a:latin typeface="+mj-lt"/>
              </a:rPr>
              <a:t> CD4</a:t>
            </a:r>
            <a:r>
              <a:rPr lang="pl-PL" altLang="pl-PL" sz="1500" b="1" baseline="30000" dirty="0">
                <a:latin typeface="+mj-lt"/>
              </a:rPr>
              <a:t>+</a:t>
            </a:r>
            <a:r>
              <a:rPr lang="pl-PL" altLang="pl-PL" sz="1500" b="1" dirty="0">
                <a:latin typeface="+mj-lt"/>
              </a:rPr>
              <a:t> CD25</a:t>
            </a:r>
            <a:r>
              <a:rPr lang="pl-PL" altLang="pl-PL" sz="1500" b="1" baseline="30000" dirty="0">
                <a:latin typeface="+mj-lt"/>
              </a:rPr>
              <a:t>high</a:t>
            </a:r>
            <a:r>
              <a:rPr lang="pl-PL" altLang="pl-PL" sz="1500" b="1" dirty="0">
                <a:latin typeface="+mj-lt"/>
              </a:rPr>
              <a:t> CD127</a:t>
            </a:r>
            <a:r>
              <a:rPr lang="pl-PL" altLang="pl-PL" sz="1500" b="1" baseline="30000" dirty="0">
                <a:latin typeface="+mj-lt"/>
              </a:rPr>
              <a:t>-</a:t>
            </a:r>
            <a:r>
              <a:rPr lang="pl-PL" altLang="pl-PL" sz="1500" b="1" dirty="0">
                <a:latin typeface="+mj-lt"/>
              </a:rPr>
              <a:t> Lin</a:t>
            </a:r>
            <a:r>
              <a:rPr lang="pl-PL" altLang="pl-PL" sz="1500" b="1" baseline="30000" dirty="0">
                <a:latin typeface="+mj-lt"/>
              </a:rPr>
              <a:t>-</a:t>
            </a:r>
            <a:r>
              <a:rPr lang="pl-PL" altLang="pl-PL" sz="1500" b="1" dirty="0">
                <a:latin typeface="+mj-lt"/>
              </a:rPr>
              <a:t> </a:t>
            </a:r>
            <a:r>
              <a:rPr lang="pl-PL" altLang="pl-PL" sz="1500" b="1" dirty="0" err="1">
                <a:latin typeface="+mj-lt"/>
              </a:rPr>
              <a:t>doublet</a:t>
            </a:r>
            <a:r>
              <a:rPr lang="pl-PL" altLang="pl-PL" sz="1500" b="1" dirty="0">
                <a:latin typeface="+mj-lt"/>
              </a:rPr>
              <a:t> </a:t>
            </a:r>
            <a:r>
              <a:rPr lang="pl-PL" altLang="pl-PL" sz="1500" b="1" baseline="30000" dirty="0">
                <a:latin typeface="+mj-lt"/>
              </a:rPr>
              <a:t>-</a:t>
            </a:r>
          </a:p>
        </p:txBody>
      </p:sp>
      <p:sp>
        <p:nvSpPr>
          <p:cNvPr id="80911" name="Text Box 10"/>
          <p:cNvSpPr txBox="1">
            <a:spLocks noChangeArrowheads="1"/>
          </p:cNvSpPr>
          <p:nvPr/>
        </p:nvSpPr>
        <p:spPr bwMode="auto">
          <a:xfrm>
            <a:off x="4939633" y="1097280"/>
            <a:ext cx="1630575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500" dirty="0">
                <a:latin typeface="+mj-lt"/>
              </a:rPr>
              <a:t>CD54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500" dirty="0">
                <a:latin typeface="+mj-lt"/>
              </a:rPr>
              <a:t>CD49d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500" dirty="0">
                <a:latin typeface="+mj-lt"/>
              </a:rPr>
              <a:t>CD39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500" dirty="0">
                <a:latin typeface="+mj-lt"/>
              </a:rPr>
              <a:t>CD73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500" dirty="0">
                <a:latin typeface="+mj-lt"/>
              </a:rPr>
              <a:t>CD27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500" dirty="0">
                <a:latin typeface="+mj-lt"/>
              </a:rPr>
              <a:t>CD45RA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500" dirty="0">
                <a:latin typeface="+mj-lt"/>
              </a:rPr>
              <a:t>CD45RB</a:t>
            </a:r>
            <a:r>
              <a:rPr lang="pl-PL" altLang="pl-PL" sz="1500" baseline="30000" dirty="0">
                <a:latin typeface="+mj-lt"/>
              </a:rPr>
              <a:t>low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500" dirty="0">
                <a:latin typeface="+mj-lt"/>
              </a:rPr>
              <a:t>CD152 (CTLA-4)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500" dirty="0">
                <a:latin typeface="+mj-lt"/>
              </a:rPr>
              <a:t>TGF</a:t>
            </a:r>
            <a:r>
              <a:rPr lang="el-GR" altLang="pl-PL" sz="1500" dirty="0">
                <a:latin typeface="+mj-lt"/>
              </a:rPr>
              <a:t>β</a:t>
            </a:r>
            <a:r>
              <a:rPr lang="pl-PL" altLang="pl-PL" sz="1500" dirty="0">
                <a:latin typeface="+mj-lt"/>
              </a:rPr>
              <a:t>/LAP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500" dirty="0">
                <a:latin typeface="+mj-lt"/>
              </a:rPr>
              <a:t>GITR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500" dirty="0">
                <a:latin typeface="+mj-lt"/>
              </a:rPr>
              <a:t>PDL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500" dirty="0">
                <a:latin typeface="+mj-lt"/>
              </a:rPr>
              <a:t>CD103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500" dirty="0">
                <a:latin typeface="+mj-lt"/>
              </a:rPr>
              <a:t>CXC4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500" dirty="0">
                <a:latin typeface="+mj-lt"/>
              </a:rPr>
              <a:t>CXC8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7FA15D1E-32C1-A200-B076-6B137087AF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44472" cy="396722"/>
          </a:xfrm>
          <a:prstGeom prst="rect">
            <a:avLst/>
          </a:prstGeom>
        </p:spPr>
      </p:pic>
      <p:sp>
        <p:nvSpPr>
          <p:cNvPr id="22" name="Rectangle 2">
            <a:extLst>
              <a:ext uri="{FF2B5EF4-FFF2-40B4-BE49-F238E27FC236}">
                <a16:creationId xmlns:a16="http://schemas.microsoft.com/office/drawing/2014/main" id="{2E41D81D-BD55-4E4C-9B71-49DA13F8F3F2}"/>
              </a:ext>
            </a:extLst>
          </p:cNvPr>
          <p:cNvSpPr txBox="1">
            <a:spLocks noChangeArrowheads="1"/>
          </p:cNvSpPr>
          <p:nvPr/>
        </p:nvSpPr>
        <p:spPr>
          <a:xfrm>
            <a:off x="86636" y="468043"/>
            <a:ext cx="6858000" cy="62746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pl-PL" sz="2400" b="1" kern="0" dirty="0">
                <a:solidFill>
                  <a:srgbClr val="000000"/>
                </a:solidFill>
                <a:latin typeface="+mj-lt"/>
                <a:ea typeface="+mj-ea"/>
                <a:cs typeface="Times New Roman" pitchFamily="18" charset="0"/>
              </a:rPr>
              <a:t>ATMP-</a:t>
            </a:r>
            <a:r>
              <a:rPr lang="en-IE" sz="2400" b="1" kern="0" dirty="0">
                <a:solidFill>
                  <a:srgbClr val="000000"/>
                </a:solidFill>
                <a:latin typeface="+mj-lt"/>
                <a:ea typeface="+mj-ea"/>
                <a:cs typeface="Times New Roman" pitchFamily="18" charset="0"/>
              </a:rPr>
              <a:t> </a:t>
            </a:r>
            <a:r>
              <a:rPr lang="pl-PL" sz="2400" b="1" kern="0" dirty="0" err="1">
                <a:solidFill>
                  <a:srgbClr val="000000"/>
                </a:solidFill>
                <a:latin typeface="+mj-lt"/>
                <a:ea typeface="+mj-ea"/>
                <a:cs typeface="Times New Roman" pitchFamily="18" charset="0"/>
              </a:rPr>
              <a:t>grade</a:t>
            </a:r>
            <a:r>
              <a:rPr lang="pl-PL" sz="2400" b="1" kern="0" dirty="0">
                <a:solidFill>
                  <a:srgbClr val="000000"/>
                </a:solidFill>
                <a:latin typeface="+mj-lt"/>
                <a:ea typeface="+mj-ea"/>
                <a:cs typeface="Times New Roman" pitchFamily="18" charset="0"/>
              </a:rPr>
              <a:t> </a:t>
            </a:r>
            <a:r>
              <a:rPr lang="pl-PL" sz="2400" b="1" kern="0" dirty="0" err="1">
                <a:solidFill>
                  <a:srgbClr val="000000"/>
                </a:solidFill>
                <a:latin typeface="+mj-lt"/>
                <a:ea typeface="+mj-ea"/>
                <a:cs typeface="Times New Roman" pitchFamily="18" charset="0"/>
              </a:rPr>
              <a:t>product</a:t>
            </a:r>
            <a:r>
              <a:rPr lang="pl-PL" sz="2400" b="1" kern="0" dirty="0">
                <a:solidFill>
                  <a:srgbClr val="000000"/>
                </a:solidFill>
                <a:latin typeface="+mj-lt"/>
                <a:ea typeface="+mj-ea"/>
                <a:cs typeface="Times New Roman" pitchFamily="18" charset="0"/>
              </a:rPr>
              <a:t> with </a:t>
            </a:r>
            <a:r>
              <a:rPr lang="pl-PL" sz="2400" b="1" kern="0" dirty="0" err="1">
                <a:solidFill>
                  <a:srgbClr val="000000"/>
                </a:solidFill>
                <a:latin typeface="+mj-lt"/>
                <a:ea typeface="+mj-ea"/>
                <a:cs typeface="Times New Roman" pitchFamily="18" charset="0"/>
              </a:rPr>
              <a:t>laboratory</a:t>
            </a:r>
            <a:r>
              <a:rPr lang="pl-PL" sz="2400" b="1" kern="0" dirty="0">
                <a:solidFill>
                  <a:srgbClr val="000000"/>
                </a:solidFill>
                <a:latin typeface="+mj-lt"/>
                <a:ea typeface="+mj-ea"/>
                <a:cs typeface="Times New Roman" pitchFamily="18" charset="0"/>
              </a:rPr>
              <a:t> </a:t>
            </a:r>
            <a:r>
              <a:rPr lang="pl-PL" sz="2400" b="1" kern="0" dirty="0" err="1">
                <a:solidFill>
                  <a:srgbClr val="000000"/>
                </a:solidFill>
                <a:latin typeface="+mj-lt"/>
                <a:ea typeface="+mj-ea"/>
                <a:cs typeface="Times New Roman" pitchFamily="18" charset="0"/>
              </a:rPr>
              <a:t>tools</a:t>
            </a:r>
            <a:r>
              <a:rPr lang="pl-PL" sz="2400" b="1" kern="0" dirty="0">
                <a:solidFill>
                  <a:srgbClr val="000000"/>
                </a:solidFill>
                <a:latin typeface="+mj-lt"/>
                <a:ea typeface="+mj-ea"/>
                <a:cs typeface="Times New Roman" pitchFamily="18" charset="0"/>
              </a:rPr>
              <a:t>?</a:t>
            </a:r>
            <a:endParaRPr lang="pl-PL" sz="2400" b="1" kern="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9541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9"/>
          <p:cNvSpPr>
            <a:spLocks noChangeArrowheads="1"/>
          </p:cNvSpPr>
          <p:nvPr/>
        </p:nvSpPr>
        <p:spPr bwMode="auto">
          <a:xfrm>
            <a:off x="3975333" y="4612584"/>
            <a:ext cx="283964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pl-PL" sz="1050" dirty="0" err="1">
                <a:latin typeface="+mj-lt"/>
              </a:rPr>
              <a:t>Trzonkowski</a:t>
            </a:r>
            <a:r>
              <a:rPr lang="pl-PL" sz="1050" dirty="0">
                <a:latin typeface="+mj-lt"/>
              </a:rPr>
              <a:t> P </a:t>
            </a:r>
            <a:r>
              <a:rPr lang="pl-PL" sz="1050" i="1" dirty="0">
                <a:latin typeface="+mj-lt"/>
              </a:rPr>
              <a:t>et al.</a:t>
            </a:r>
            <a:r>
              <a:rPr lang="pl-PL" sz="1050" dirty="0">
                <a:latin typeface="+mj-lt"/>
              </a:rPr>
              <a:t> </a:t>
            </a:r>
            <a:r>
              <a:rPr lang="pl-PL" sz="1050" dirty="0" err="1">
                <a:latin typeface="+mj-lt"/>
              </a:rPr>
              <a:t>Cytometry</a:t>
            </a:r>
            <a:r>
              <a:rPr lang="pl-PL" sz="1050" dirty="0">
                <a:latin typeface="+mj-lt"/>
              </a:rPr>
              <a:t> A 2009</a:t>
            </a:r>
          </a:p>
          <a:p>
            <a:pPr algn="r"/>
            <a:endParaRPr lang="pl-PL" sz="1050" dirty="0">
              <a:latin typeface="+mj-lt"/>
            </a:endParaRP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277416" y="897732"/>
          <a:ext cx="2670572" cy="20359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Obraz - mapa bitowa" r:id="rId3" imgW="2238687" imgH="1495634" progId="Paint.Picture">
                  <p:embed/>
                </p:oleObj>
              </mc:Choice>
              <mc:Fallback>
                <p:oleObj name="Obraz - mapa bitowa" r:id="rId3" imgW="2238687" imgH="1495634" progId="Paint.Picture">
                  <p:embed/>
                  <p:pic>
                    <p:nvPicPr>
                      <p:cNvPr id="205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416" y="897732"/>
                        <a:ext cx="2670572" cy="2035969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pole tekstowe 12"/>
          <p:cNvSpPr txBox="1">
            <a:spLocks noChangeArrowheads="1"/>
          </p:cNvSpPr>
          <p:nvPr/>
        </p:nvSpPr>
        <p:spPr bwMode="auto">
          <a:xfrm>
            <a:off x="277416" y="3251114"/>
            <a:ext cx="311174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l-PL" sz="1500" b="1" dirty="0">
                <a:solidFill>
                  <a:srgbClr val="FF0000"/>
                </a:solidFill>
              </a:rPr>
              <a:t>Cross-</a:t>
            </a:r>
            <a:r>
              <a:rPr lang="pl-PL" sz="1500" b="1" dirty="0" err="1">
                <a:solidFill>
                  <a:srgbClr val="FF0000"/>
                </a:solidFill>
              </a:rPr>
              <a:t>contamination</a:t>
            </a:r>
            <a:r>
              <a:rPr lang="pl-PL" sz="1500" b="1" dirty="0">
                <a:solidFill>
                  <a:srgbClr val="FF0000"/>
                </a:solidFill>
              </a:rPr>
              <a:t> problem!!!</a:t>
            </a:r>
          </a:p>
        </p:txBody>
      </p:sp>
      <p:pic>
        <p:nvPicPr>
          <p:cNvPr id="2054" name="Picture 3" descr="C:\Users\piotr\AppData\Local\Microsoft\Windows\Temporary Internet Files\Content.IE5\KYYJG7UO\MC900413568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775" y="951310"/>
            <a:ext cx="1414463" cy="2584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2" descr="C:\Users\piotr\AppData\Local\Microsoft\Windows\Temporary Internet Files\Content.IE5\KYYJG7UO\MC900310920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353536">
            <a:off x="5208985" y="1181101"/>
            <a:ext cx="1423988" cy="1403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pole tekstowe 15"/>
          <p:cNvSpPr txBox="1">
            <a:spLocks noChangeArrowheads="1"/>
          </p:cNvSpPr>
          <p:nvPr/>
        </p:nvSpPr>
        <p:spPr bwMode="auto">
          <a:xfrm>
            <a:off x="3981796" y="3630495"/>
            <a:ext cx="165782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l-PL" sz="1500" b="1" dirty="0"/>
              <a:t>Single-</a:t>
            </a:r>
            <a:r>
              <a:rPr lang="pl-PL" sz="1500" b="1" dirty="0" err="1"/>
              <a:t>use</a:t>
            </a:r>
            <a:r>
              <a:rPr lang="pl-PL" sz="1500" b="1" dirty="0"/>
              <a:t> </a:t>
            </a:r>
            <a:r>
              <a:rPr lang="pl-PL" sz="1500" b="1" dirty="0" err="1"/>
              <a:t>bags</a:t>
            </a:r>
            <a:endParaRPr lang="pl-PL" sz="1500" b="1" dirty="0"/>
          </a:p>
        </p:txBody>
      </p:sp>
      <p:sp>
        <p:nvSpPr>
          <p:cNvPr id="19" name="pole tekstowe 18"/>
          <p:cNvSpPr txBox="1">
            <a:spLocks noChangeArrowheads="1"/>
          </p:cNvSpPr>
          <p:nvPr/>
        </p:nvSpPr>
        <p:spPr bwMode="auto">
          <a:xfrm rot="10800000" flipV="1">
            <a:off x="351234" y="3714051"/>
            <a:ext cx="2699149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l-PL" sz="1500" b="1" dirty="0" err="1"/>
              <a:t>Working</a:t>
            </a:r>
            <a:r>
              <a:rPr lang="pl-PL" sz="1500" b="1" dirty="0"/>
              <a:t> </a:t>
            </a:r>
            <a:r>
              <a:rPr lang="pl-PL" sz="1500" b="1" dirty="0" err="1"/>
              <a:t>procedure</a:t>
            </a:r>
            <a:r>
              <a:rPr lang="pl-PL" sz="1500" b="1" dirty="0"/>
              <a:t> for </a:t>
            </a:r>
            <a:r>
              <a:rPr lang="pl-PL" sz="1500" b="1" dirty="0" err="1"/>
              <a:t>sterile</a:t>
            </a:r>
            <a:r>
              <a:rPr lang="pl-PL" sz="1500" b="1" dirty="0"/>
              <a:t> sort with </a:t>
            </a:r>
            <a:r>
              <a:rPr lang="pl-PL" sz="1500" b="1" dirty="0" err="1"/>
              <a:t>exchanged</a:t>
            </a:r>
            <a:r>
              <a:rPr lang="pl-PL" sz="1500" b="1" dirty="0"/>
              <a:t> </a:t>
            </a:r>
            <a:r>
              <a:rPr lang="pl-PL" sz="1500" b="1" dirty="0" err="1"/>
              <a:t>fluidics</a:t>
            </a:r>
            <a:r>
              <a:rPr lang="pl-PL" sz="1500" b="1" dirty="0"/>
              <a:t> and </a:t>
            </a:r>
            <a:r>
              <a:rPr lang="pl-PL" sz="1500" b="1" dirty="0" err="1"/>
              <a:t>sample</a:t>
            </a:r>
            <a:r>
              <a:rPr lang="pl-PL" sz="1500" b="1" dirty="0"/>
              <a:t> lines</a:t>
            </a:r>
          </a:p>
        </p:txBody>
      </p:sp>
      <p:cxnSp>
        <p:nvCxnSpPr>
          <p:cNvPr id="20" name="Łącznik prosty 19"/>
          <p:cNvCxnSpPr/>
          <p:nvPr/>
        </p:nvCxnSpPr>
        <p:spPr>
          <a:xfrm rot="5400000">
            <a:off x="1997274" y="2383037"/>
            <a:ext cx="29706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az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48" y="742682"/>
            <a:ext cx="3093091" cy="4124121"/>
          </a:xfrm>
          <a:prstGeom prst="rect">
            <a:avLst/>
          </a:prstGeom>
        </p:spPr>
      </p:pic>
      <p:grpSp>
        <p:nvGrpSpPr>
          <p:cNvPr id="4" name="Grupa 3">
            <a:extLst>
              <a:ext uri="{FF2B5EF4-FFF2-40B4-BE49-F238E27FC236}">
                <a16:creationId xmlns:a16="http://schemas.microsoft.com/office/drawing/2014/main" id="{29B8431A-6305-9950-DB0F-A305F6C11040}"/>
              </a:ext>
            </a:extLst>
          </p:cNvPr>
          <p:cNvGrpSpPr/>
          <p:nvPr/>
        </p:nvGrpSpPr>
        <p:grpSpPr>
          <a:xfrm>
            <a:off x="0" y="4892127"/>
            <a:ext cx="6858000" cy="271911"/>
            <a:chOff x="0" y="6465240"/>
            <a:chExt cx="9906000" cy="392760"/>
          </a:xfrm>
        </p:grpSpPr>
        <p:sp>
          <p:nvSpPr>
            <p:cNvPr id="5" name="Prostokąt 4">
              <a:extLst>
                <a:ext uri="{FF2B5EF4-FFF2-40B4-BE49-F238E27FC236}">
                  <a16:creationId xmlns:a16="http://schemas.microsoft.com/office/drawing/2014/main" id="{2E899D1D-7598-9137-C254-119511B3C504}"/>
                </a:ext>
              </a:extLst>
            </p:cNvPr>
            <p:cNvSpPr/>
            <p:nvPr/>
          </p:nvSpPr>
          <p:spPr>
            <a:xfrm>
              <a:off x="0" y="6465240"/>
              <a:ext cx="9906000" cy="392760"/>
            </a:xfrm>
            <a:prstGeom prst="rect">
              <a:avLst/>
            </a:prstGeom>
            <a:solidFill>
              <a:srgbClr val="223F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6" name="Obraz 5">
              <a:extLst>
                <a:ext uri="{FF2B5EF4-FFF2-40B4-BE49-F238E27FC236}">
                  <a16:creationId xmlns:a16="http://schemas.microsoft.com/office/drawing/2014/main" id="{65C8D497-0DB4-9B0C-B80E-0FE992D51DB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4832" y="6477000"/>
              <a:ext cx="1176337" cy="381000"/>
            </a:xfrm>
            <a:prstGeom prst="rect">
              <a:avLst/>
            </a:prstGeom>
          </p:spPr>
        </p:pic>
      </p:grpSp>
      <p:sp>
        <p:nvSpPr>
          <p:cNvPr id="7" name="Prostokąt 6">
            <a:extLst>
              <a:ext uri="{FF2B5EF4-FFF2-40B4-BE49-F238E27FC236}">
                <a16:creationId xmlns:a16="http://schemas.microsoft.com/office/drawing/2014/main" id="{A4709761-1B75-2926-3A67-D799A380F884}"/>
              </a:ext>
            </a:extLst>
          </p:cNvPr>
          <p:cNvSpPr/>
          <p:nvPr/>
        </p:nvSpPr>
        <p:spPr>
          <a:xfrm>
            <a:off x="153028" y="4942030"/>
            <a:ext cx="902811" cy="2094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76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www.poltreg.tech</a:t>
            </a:r>
            <a:endParaRPr lang="en-GB" sz="76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030EEE84-8F0A-2633-BE6E-37FB303E955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44472" cy="396722"/>
          </a:xfrm>
          <a:prstGeom prst="rect">
            <a:avLst/>
          </a:prstGeom>
        </p:spPr>
      </p:pic>
      <p:sp>
        <p:nvSpPr>
          <p:cNvPr id="18" name="Rectangle 2">
            <a:extLst>
              <a:ext uri="{FF2B5EF4-FFF2-40B4-BE49-F238E27FC236}">
                <a16:creationId xmlns:a16="http://schemas.microsoft.com/office/drawing/2014/main" id="{828579C6-F483-411E-B637-0A51FF89EAA8}"/>
              </a:ext>
            </a:extLst>
          </p:cNvPr>
          <p:cNvSpPr txBox="1">
            <a:spLocks noChangeArrowheads="1"/>
          </p:cNvSpPr>
          <p:nvPr/>
        </p:nvSpPr>
        <p:spPr>
          <a:xfrm>
            <a:off x="153028" y="257680"/>
            <a:ext cx="6858000" cy="62746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pl-PL" sz="2400" b="1" kern="0" dirty="0">
                <a:solidFill>
                  <a:srgbClr val="000000"/>
                </a:solidFill>
                <a:latin typeface="+mj-lt"/>
                <a:ea typeface="+mj-ea"/>
                <a:cs typeface="Times New Roman" pitchFamily="18" charset="0"/>
              </a:rPr>
              <a:t>ATMP-</a:t>
            </a:r>
            <a:r>
              <a:rPr lang="en-IE" sz="2400" b="1" kern="0" dirty="0">
                <a:solidFill>
                  <a:srgbClr val="000000"/>
                </a:solidFill>
                <a:latin typeface="+mj-lt"/>
                <a:ea typeface="+mj-ea"/>
                <a:cs typeface="Times New Roman" pitchFamily="18" charset="0"/>
              </a:rPr>
              <a:t> </a:t>
            </a:r>
            <a:r>
              <a:rPr lang="pl-PL" sz="2400" b="1" kern="0" dirty="0" err="1">
                <a:solidFill>
                  <a:srgbClr val="000000"/>
                </a:solidFill>
                <a:latin typeface="+mj-lt"/>
                <a:ea typeface="+mj-ea"/>
                <a:cs typeface="Times New Roman" pitchFamily="18" charset="0"/>
              </a:rPr>
              <a:t>grade</a:t>
            </a:r>
            <a:r>
              <a:rPr lang="pl-PL" sz="2400" b="1" kern="0" dirty="0">
                <a:solidFill>
                  <a:srgbClr val="000000"/>
                </a:solidFill>
                <a:latin typeface="+mj-lt"/>
                <a:ea typeface="+mj-ea"/>
                <a:cs typeface="Times New Roman" pitchFamily="18" charset="0"/>
              </a:rPr>
              <a:t> </a:t>
            </a:r>
            <a:r>
              <a:rPr lang="pl-PL" sz="2400" b="1" kern="0" dirty="0" err="1">
                <a:solidFill>
                  <a:srgbClr val="000000"/>
                </a:solidFill>
                <a:latin typeface="+mj-lt"/>
                <a:ea typeface="+mj-ea"/>
                <a:cs typeface="Times New Roman" pitchFamily="18" charset="0"/>
              </a:rPr>
              <a:t>product</a:t>
            </a:r>
            <a:r>
              <a:rPr lang="pl-PL" sz="2400" b="1" kern="0" dirty="0">
                <a:solidFill>
                  <a:srgbClr val="000000"/>
                </a:solidFill>
                <a:latin typeface="+mj-lt"/>
                <a:ea typeface="+mj-ea"/>
                <a:cs typeface="Times New Roman" pitchFamily="18" charset="0"/>
              </a:rPr>
              <a:t> with </a:t>
            </a:r>
            <a:r>
              <a:rPr lang="pl-PL" sz="2400" b="1" kern="0" dirty="0" err="1">
                <a:solidFill>
                  <a:srgbClr val="000000"/>
                </a:solidFill>
                <a:latin typeface="+mj-lt"/>
                <a:ea typeface="+mj-ea"/>
                <a:cs typeface="Times New Roman" pitchFamily="18" charset="0"/>
              </a:rPr>
              <a:t>laboratory</a:t>
            </a:r>
            <a:r>
              <a:rPr lang="pl-PL" sz="2400" b="1" kern="0" dirty="0">
                <a:solidFill>
                  <a:srgbClr val="000000"/>
                </a:solidFill>
                <a:latin typeface="+mj-lt"/>
                <a:ea typeface="+mj-ea"/>
                <a:cs typeface="Times New Roman" pitchFamily="18" charset="0"/>
              </a:rPr>
              <a:t> </a:t>
            </a:r>
            <a:r>
              <a:rPr lang="pl-PL" sz="2400" b="1" kern="0" dirty="0" err="1">
                <a:solidFill>
                  <a:srgbClr val="000000"/>
                </a:solidFill>
                <a:latin typeface="+mj-lt"/>
                <a:ea typeface="+mj-ea"/>
                <a:cs typeface="Times New Roman" pitchFamily="18" charset="0"/>
              </a:rPr>
              <a:t>tools</a:t>
            </a:r>
            <a:r>
              <a:rPr lang="pl-PL" sz="2400" b="1" kern="0" dirty="0">
                <a:solidFill>
                  <a:srgbClr val="000000"/>
                </a:solidFill>
                <a:latin typeface="+mj-lt"/>
                <a:ea typeface="+mj-ea"/>
                <a:cs typeface="Times New Roman" pitchFamily="18" charset="0"/>
              </a:rPr>
              <a:t>?</a:t>
            </a:r>
            <a:endParaRPr lang="pl-PL" sz="2400" b="1" kern="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6013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8E0DA78C-FAAE-BDED-331D-DB1ED789F7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44472" cy="396722"/>
          </a:xfrm>
          <a:prstGeom prst="rect">
            <a:avLst/>
          </a:prstGeom>
        </p:spPr>
      </p:pic>
      <p:sp>
        <p:nvSpPr>
          <p:cNvPr id="14" name="pole tekstowe 13"/>
          <p:cNvSpPr txBox="1">
            <a:spLocks noChangeArrowheads="1"/>
          </p:cNvSpPr>
          <p:nvPr/>
        </p:nvSpPr>
        <p:spPr bwMode="auto">
          <a:xfrm>
            <a:off x="5326614" y="1357278"/>
            <a:ext cx="120898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l-PL" sz="1500" b="1" dirty="0"/>
              <a:t>Single-</a:t>
            </a:r>
            <a:r>
              <a:rPr lang="pl-PL" sz="1500" b="1" dirty="0" err="1"/>
              <a:t>use</a:t>
            </a:r>
            <a:r>
              <a:rPr lang="pl-PL" sz="1500" b="1" dirty="0"/>
              <a:t> </a:t>
            </a:r>
          </a:p>
          <a:p>
            <a:pPr eaLnBrk="1" hangingPunct="1"/>
            <a:r>
              <a:rPr lang="pl-PL" sz="1500" b="1" dirty="0"/>
              <a:t>lines</a:t>
            </a:r>
          </a:p>
        </p:txBody>
      </p:sp>
      <p:pic>
        <p:nvPicPr>
          <p:cNvPr id="63492" name="Picture 4" descr="C:\Users\ptrzon\Documents\Natalia\Fig.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03" y="652710"/>
            <a:ext cx="4804040" cy="3269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ole tekstowe 9"/>
          <p:cNvSpPr txBox="1">
            <a:spLocks noChangeArrowheads="1"/>
          </p:cNvSpPr>
          <p:nvPr/>
        </p:nvSpPr>
        <p:spPr bwMode="auto">
          <a:xfrm>
            <a:off x="5326614" y="2252802"/>
            <a:ext cx="109356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l-PL" sz="1500" b="1" dirty="0"/>
              <a:t>HEPA </a:t>
            </a:r>
          </a:p>
          <a:p>
            <a:pPr eaLnBrk="1" hangingPunct="1"/>
            <a:r>
              <a:rPr lang="pl-PL" sz="1500" b="1" dirty="0" err="1"/>
              <a:t>enclosure</a:t>
            </a:r>
            <a:endParaRPr lang="pl-PL" sz="1500" b="1" dirty="0"/>
          </a:p>
        </p:txBody>
      </p:sp>
      <p:pic>
        <p:nvPicPr>
          <p:cNvPr id="65539" name="Picture 3" descr="C:\Users\ptrzon\Documents\investycje\influx\20131125_1611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030" y="3489852"/>
            <a:ext cx="2108235" cy="15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38" name="Picture 2" descr="C:\Users\ptrzon\Documents\investycje\influx\20131125_16132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390" y="3470780"/>
            <a:ext cx="1191388" cy="158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03975" y="239561"/>
            <a:ext cx="6590109" cy="57031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pl-PL" sz="2400" b="1" kern="0" dirty="0">
                <a:latin typeface="+mj-lt"/>
                <a:ea typeface="+mj-ea"/>
                <a:cs typeface="+mj-cs"/>
              </a:rPr>
              <a:t>FACS sorter </a:t>
            </a:r>
            <a:r>
              <a:rPr lang="pl-PL" sz="2400" b="1" kern="0" dirty="0" err="1">
                <a:latin typeface="+mj-lt"/>
                <a:ea typeface="+mj-ea"/>
                <a:cs typeface="+mj-cs"/>
              </a:rPr>
              <a:t>or</a:t>
            </a:r>
            <a:r>
              <a:rPr lang="pl-PL" sz="2400" b="1" kern="0" dirty="0">
                <a:latin typeface="+mj-lt"/>
                <a:ea typeface="+mj-ea"/>
                <a:cs typeface="+mj-cs"/>
              </a:rPr>
              <a:t> </a:t>
            </a:r>
            <a:r>
              <a:rPr lang="pl-PL" sz="2400" b="1" kern="0" dirty="0" err="1">
                <a:latin typeface="+mj-lt"/>
                <a:ea typeface="+mj-ea"/>
                <a:cs typeface="+mj-cs"/>
              </a:rPr>
              <a:t>immunomagnetic</a:t>
            </a:r>
            <a:r>
              <a:rPr lang="pl-PL" sz="2400" b="1" kern="0" dirty="0">
                <a:latin typeface="+mj-lt"/>
                <a:ea typeface="+mj-ea"/>
                <a:cs typeface="+mj-cs"/>
              </a:rPr>
              <a:t> </a:t>
            </a:r>
            <a:r>
              <a:rPr lang="pl-PL" sz="2400" b="1" kern="0" dirty="0" err="1">
                <a:latin typeface="+mj-lt"/>
                <a:ea typeface="+mj-ea"/>
                <a:cs typeface="+mj-cs"/>
              </a:rPr>
              <a:t>sorting</a:t>
            </a:r>
            <a:r>
              <a:rPr lang="pl-PL" sz="2400" b="1" kern="0" dirty="0">
                <a:latin typeface="+mj-lt"/>
                <a:ea typeface="+mj-ea"/>
                <a:cs typeface="+mj-cs"/>
              </a:rPr>
              <a:t>?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7C374C43-BF96-A3BB-DCB8-1BCDA6ADF9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222" y="3483512"/>
            <a:ext cx="3371210" cy="1587516"/>
          </a:xfrm>
          <a:prstGeom prst="rect">
            <a:avLst/>
          </a:prstGeom>
        </p:spPr>
      </p:pic>
      <p:grpSp>
        <p:nvGrpSpPr>
          <p:cNvPr id="4" name="Grupa 3">
            <a:extLst>
              <a:ext uri="{FF2B5EF4-FFF2-40B4-BE49-F238E27FC236}">
                <a16:creationId xmlns:a16="http://schemas.microsoft.com/office/drawing/2014/main" id="{5D470D6B-FA59-1B32-B6AD-E95B5175BAAD}"/>
              </a:ext>
            </a:extLst>
          </p:cNvPr>
          <p:cNvGrpSpPr/>
          <p:nvPr/>
        </p:nvGrpSpPr>
        <p:grpSpPr>
          <a:xfrm>
            <a:off x="0" y="4892127"/>
            <a:ext cx="6858000" cy="271911"/>
            <a:chOff x="0" y="6465240"/>
            <a:chExt cx="9906000" cy="392760"/>
          </a:xfrm>
        </p:grpSpPr>
        <p:sp>
          <p:nvSpPr>
            <p:cNvPr id="5" name="Prostokąt 4">
              <a:extLst>
                <a:ext uri="{FF2B5EF4-FFF2-40B4-BE49-F238E27FC236}">
                  <a16:creationId xmlns:a16="http://schemas.microsoft.com/office/drawing/2014/main" id="{4E7EB540-E6AC-1946-934D-7FDA6223B241}"/>
                </a:ext>
              </a:extLst>
            </p:cNvPr>
            <p:cNvSpPr/>
            <p:nvPr/>
          </p:nvSpPr>
          <p:spPr>
            <a:xfrm>
              <a:off x="0" y="6465240"/>
              <a:ext cx="9906000" cy="392760"/>
            </a:xfrm>
            <a:prstGeom prst="rect">
              <a:avLst/>
            </a:prstGeom>
            <a:solidFill>
              <a:srgbClr val="223F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6" name="Obraz 5">
              <a:extLst>
                <a:ext uri="{FF2B5EF4-FFF2-40B4-BE49-F238E27FC236}">
                  <a16:creationId xmlns:a16="http://schemas.microsoft.com/office/drawing/2014/main" id="{A1C37E96-9E56-2253-49AA-6AE0ECE7C91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4832" y="6477000"/>
              <a:ext cx="1176337" cy="381000"/>
            </a:xfrm>
            <a:prstGeom prst="rect">
              <a:avLst/>
            </a:prstGeom>
          </p:spPr>
        </p:pic>
      </p:grpSp>
      <p:sp>
        <p:nvSpPr>
          <p:cNvPr id="7" name="Prostokąt 6">
            <a:extLst>
              <a:ext uri="{FF2B5EF4-FFF2-40B4-BE49-F238E27FC236}">
                <a16:creationId xmlns:a16="http://schemas.microsoft.com/office/drawing/2014/main" id="{ADEEC249-D4AA-699B-C837-C1613619DB42}"/>
              </a:ext>
            </a:extLst>
          </p:cNvPr>
          <p:cNvSpPr/>
          <p:nvPr/>
        </p:nvSpPr>
        <p:spPr>
          <a:xfrm>
            <a:off x="153028" y="4942030"/>
            <a:ext cx="902811" cy="2094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76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www.poltreg.tech</a:t>
            </a:r>
            <a:endParaRPr lang="en-GB" sz="76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76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ole tekstowe 20">
            <a:extLst>
              <a:ext uri="{FF2B5EF4-FFF2-40B4-BE49-F238E27FC236}">
                <a16:creationId xmlns:a16="http://schemas.microsoft.com/office/drawing/2014/main" id="{BF762116-659A-0756-D339-BB927D395CE9}"/>
              </a:ext>
            </a:extLst>
          </p:cNvPr>
          <p:cNvSpPr txBox="1"/>
          <p:nvPr/>
        </p:nvSpPr>
        <p:spPr>
          <a:xfrm>
            <a:off x="548444" y="1041073"/>
            <a:ext cx="5636003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1500" dirty="0"/>
          </a:p>
          <a:p>
            <a:r>
              <a:rPr lang="en-US" sz="1600" dirty="0"/>
              <a:t>→ It is good to know where to go….Is it worth going there?</a:t>
            </a:r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id="{2A4C2DBB-620F-3764-EF75-85242CE0A1B7}"/>
              </a:ext>
            </a:extLst>
          </p:cNvPr>
          <p:cNvGrpSpPr/>
          <p:nvPr/>
        </p:nvGrpSpPr>
        <p:grpSpPr>
          <a:xfrm>
            <a:off x="0" y="4892127"/>
            <a:ext cx="6858000" cy="271911"/>
            <a:chOff x="0" y="6465240"/>
            <a:chExt cx="9906000" cy="392760"/>
          </a:xfrm>
        </p:grpSpPr>
        <p:sp>
          <p:nvSpPr>
            <p:cNvPr id="10" name="Prostokąt 9">
              <a:extLst>
                <a:ext uri="{FF2B5EF4-FFF2-40B4-BE49-F238E27FC236}">
                  <a16:creationId xmlns:a16="http://schemas.microsoft.com/office/drawing/2014/main" id="{33CF53B5-6846-FA29-B4E8-835BDCC9D5C1}"/>
                </a:ext>
              </a:extLst>
            </p:cNvPr>
            <p:cNvSpPr/>
            <p:nvPr/>
          </p:nvSpPr>
          <p:spPr>
            <a:xfrm>
              <a:off x="0" y="6465240"/>
              <a:ext cx="9906000" cy="392760"/>
            </a:xfrm>
            <a:prstGeom prst="rect">
              <a:avLst/>
            </a:prstGeom>
            <a:solidFill>
              <a:srgbClr val="223F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8" name="Obraz 17">
              <a:extLst>
                <a:ext uri="{FF2B5EF4-FFF2-40B4-BE49-F238E27FC236}">
                  <a16:creationId xmlns:a16="http://schemas.microsoft.com/office/drawing/2014/main" id="{979B7650-1156-5308-1307-081CA12E7E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4832" y="6477000"/>
              <a:ext cx="1176337" cy="381000"/>
            </a:xfrm>
            <a:prstGeom prst="rect">
              <a:avLst/>
            </a:prstGeom>
          </p:spPr>
        </p:pic>
      </p:grpSp>
      <p:sp>
        <p:nvSpPr>
          <p:cNvPr id="22" name="Prostokąt 21">
            <a:extLst>
              <a:ext uri="{FF2B5EF4-FFF2-40B4-BE49-F238E27FC236}">
                <a16:creationId xmlns:a16="http://schemas.microsoft.com/office/drawing/2014/main" id="{4C7F733A-B6C8-437F-6E1D-D98F55EFC2DC}"/>
              </a:ext>
            </a:extLst>
          </p:cNvPr>
          <p:cNvSpPr/>
          <p:nvPr/>
        </p:nvSpPr>
        <p:spPr>
          <a:xfrm>
            <a:off x="153028" y="4942030"/>
            <a:ext cx="902811" cy="2094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76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www.poltreg.tech</a:t>
            </a:r>
            <a:endParaRPr lang="en-GB" sz="76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3" name="Obraz 22">
            <a:extLst>
              <a:ext uri="{FF2B5EF4-FFF2-40B4-BE49-F238E27FC236}">
                <a16:creationId xmlns:a16="http://schemas.microsoft.com/office/drawing/2014/main" id="{144CDD18-9AF1-F4E5-FFE2-FEF8C99061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44472" cy="396722"/>
          </a:xfrm>
          <a:prstGeom prst="rect">
            <a:avLst/>
          </a:prstGeom>
        </p:spPr>
      </p:pic>
      <p:sp>
        <p:nvSpPr>
          <p:cNvPr id="36" name="pole tekstowe 18">
            <a:extLst>
              <a:ext uri="{FF2B5EF4-FFF2-40B4-BE49-F238E27FC236}">
                <a16:creationId xmlns:a16="http://schemas.microsoft.com/office/drawing/2014/main" id="{D039C04C-6F51-4F5C-A2FE-5AA19B147482}"/>
              </a:ext>
            </a:extLst>
          </p:cNvPr>
          <p:cNvSpPr txBox="1"/>
          <p:nvPr/>
        </p:nvSpPr>
        <p:spPr>
          <a:xfrm>
            <a:off x="4504737" y="2333194"/>
            <a:ext cx="627858" cy="3559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13" dirty="0">
                <a:latin typeface="+mj-lt"/>
              </a:rPr>
              <a:t>GMP </a:t>
            </a:r>
            <a:r>
              <a:rPr lang="pl-PL" sz="700" dirty="0" err="1">
                <a:latin typeface="+mj-lt"/>
              </a:rPr>
              <a:t>formulation</a:t>
            </a:r>
            <a:endParaRPr lang="pl-PL" sz="1013" dirty="0">
              <a:latin typeface="+mj-lt"/>
            </a:endParaRPr>
          </a:p>
        </p:txBody>
      </p:sp>
      <p:sp>
        <p:nvSpPr>
          <p:cNvPr id="37" name="pole tekstowe 3">
            <a:extLst>
              <a:ext uri="{FF2B5EF4-FFF2-40B4-BE49-F238E27FC236}">
                <a16:creationId xmlns:a16="http://schemas.microsoft.com/office/drawing/2014/main" id="{7FBDFDEE-E2DA-4040-8BCB-4A32B8C4B249}"/>
              </a:ext>
            </a:extLst>
          </p:cNvPr>
          <p:cNvSpPr txBox="1"/>
          <p:nvPr/>
        </p:nvSpPr>
        <p:spPr>
          <a:xfrm>
            <a:off x="1093855" y="2442104"/>
            <a:ext cx="437940" cy="248209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pl-PL" sz="1013" dirty="0">
                <a:latin typeface="+mj-lt"/>
              </a:rPr>
              <a:t>Idea</a:t>
            </a:r>
          </a:p>
        </p:txBody>
      </p:sp>
      <p:sp>
        <p:nvSpPr>
          <p:cNvPr id="38" name="pole tekstowe 4">
            <a:extLst>
              <a:ext uri="{FF2B5EF4-FFF2-40B4-BE49-F238E27FC236}">
                <a16:creationId xmlns:a16="http://schemas.microsoft.com/office/drawing/2014/main" id="{464B6039-77E2-4979-8799-86BB7DD231B6}"/>
              </a:ext>
            </a:extLst>
          </p:cNvPr>
          <p:cNvSpPr txBox="1"/>
          <p:nvPr/>
        </p:nvSpPr>
        <p:spPr>
          <a:xfrm>
            <a:off x="234059" y="2453454"/>
            <a:ext cx="721672" cy="246221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pl-PL" sz="1000" dirty="0">
                <a:latin typeface="+mj-lt"/>
              </a:rPr>
              <a:t>The </a:t>
            </a:r>
            <a:r>
              <a:rPr lang="pl-PL" sz="1000" dirty="0" err="1">
                <a:latin typeface="+mj-lt"/>
              </a:rPr>
              <a:t>need</a:t>
            </a:r>
            <a:endParaRPr lang="pl-PL" sz="1000" dirty="0">
              <a:latin typeface="+mj-lt"/>
            </a:endParaRPr>
          </a:p>
        </p:txBody>
      </p:sp>
      <p:sp>
        <p:nvSpPr>
          <p:cNvPr id="39" name="pole tekstowe 5">
            <a:extLst>
              <a:ext uri="{FF2B5EF4-FFF2-40B4-BE49-F238E27FC236}">
                <a16:creationId xmlns:a16="http://schemas.microsoft.com/office/drawing/2014/main" id="{753EF164-FFBE-4F8D-8041-EC3EF26A11A8}"/>
              </a:ext>
            </a:extLst>
          </p:cNvPr>
          <p:cNvSpPr txBox="1"/>
          <p:nvPr/>
        </p:nvSpPr>
        <p:spPr>
          <a:xfrm>
            <a:off x="1699802" y="2453454"/>
            <a:ext cx="413774" cy="24820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13" dirty="0" err="1">
                <a:latin typeface="+mj-lt"/>
              </a:rPr>
              <a:t>Aim</a:t>
            </a:r>
            <a:r>
              <a:rPr lang="pl-PL" sz="1013" dirty="0">
                <a:latin typeface="+mj-lt"/>
              </a:rPr>
              <a:t> </a:t>
            </a:r>
          </a:p>
        </p:txBody>
      </p:sp>
      <p:sp>
        <p:nvSpPr>
          <p:cNvPr id="40" name="pole tekstowe 6">
            <a:extLst>
              <a:ext uri="{FF2B5EF4-FFF2-40B4-BE49-F238E27FC236}">
                <a16:creationId xmlns:a16="http://schemas.microsoft.com/office/drawing/2014/main" id="{6DD1A83C-C60E-499F-BAD3-B4989F4C1375}"/>
              </a:ext>
            </a:extLst>
          </p:cNvPr>
          <p:cNvSpPr txBox="1"/>
          <p:nvPr/>
        </p:nvSpPr>
        <p:spPr>
          <a:xfrm>
            <a:off x="2204864" y="2311678"/>
            <a:ext cx="962244" cy="40408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13" dirty="0">
                <a:latin typeface="+mj-lt"/>
              </a:rPr>
              <a:t>In vitro</a:t>
            </a:r>
          </a:p>
          <a:p>
            <a:pPr algn="ctr"/>
            <a:r>
              <a:rPr lang="pl-PL" sz="1013" dirty="0" err="1">
                <a:latin typeface="+mj-lt"/>
              </a:rPr>
              <a:t>studies</a:t>
            </a:r>
            <a:endParaRPr lang="pl-PL" sz="1013" dirty="0">
              <a:latin typeface="+mj-lt"/>
            </a:endParaRPr>
          </a:p>
        </p:txBody>
      </p:sp>
      <p:sp>
        <p:nvSpPr>
          <p:cNvPr id="41" name="pole tekstowe 7">
            <a:extLst>
              <a:ext uri="{FF2B5EF4-FFF2-40B4-BE49-F238E27FC236}">
                <a16:creationId xmlns:a16="http://schemas.microsoft.com/office/drawing/2014/main" id="{FD53CF79-8AA0-48A2-8810-46CAD42DD4B2}"/>
              </a:ext>
            </a:extLst>
          </p:cNvPr>
          <p:cNvSpPr txBox="1"/>
          <p:nvPr/>
        </p:nvSpPr>
        <p:spPr>
          <a:xfrm>
            <a:off x="3213838" y="2010396"/>
            <a:ext cx="1202936" cy="1015663"/>
          </a:xfrm>
          <a:prstGeom prst="rect">
            <a:avLst/>
          </a:prstGeom>
          <a:gradFill flip="none" rotWithShape="1">
            <a:gsLst>
              <a:gs pos="70000">
                <a:srgbClr val="FFFF00"/>
              </a:gs>
              <a:gs pos="37000">
                <a:srgbClr val="00B050">
                  <a:shade val="67500"/>
                  <a:satMod val="115000"/>
                </a:srgbClr>
              </a:gs>
              <a:gs pos="0">
                <a:srgbClr val="00B05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pl-PL" sz="1000" dirty="0" err="1">
                <a:latin typeface="+mj-lt"/>
              </a:rPr>
              <a:t>Preclinical</a:t>
            </a:r>
            <a:r>
              <a:rPr lang="pl-PL" sz="1000" dirty="0">
                <a:latin typeface="+mj-lt"/>
              </a:rPr>
              <a:t> </a:t>
            </a:r>
            <a:r>
              <a:rPr lang="pl-PL" sz="1000" dirty="0" err="1">
                <a:latin typeface="+mj-lt"/>
              </a:rPr>
              <a:t>models</a:t>
            </a:r>
            <a:endParaRPr lang="pl-PL" sz="1000" dirty="0">
              <a:latin typeface="+mj-lt"/>
            </a:endParaRPr>
          </a:p>
          <a:p>
            <a:pPr algn="ctr"/>
            <a:endParaRPr lang="pl-PL" sz="800" dirty="0">
              <a:latin typeface="+mj-lt"/>
            </a:endParaRPr>
          </a:p>
          <a:p>
            <a:pPr algn="ctr"/>
            <a:r>
              <a:rPr lang="pl-PL" sz="1000" dirty="0" err="1">
                <a:latin typeface="+mj-lt"/>
              </a:rPr>
              <a:t>Toxicity</a:t>
            </a:r>
            <a:r>
              <a:rPr lang="pl-PL" sz="1000" dirty="0">
                <a:latin typeface="+mj-lt"/>
              </a:rPr>
              <a:t> </a:t>
            </a:r>
            <a:r>
              <a:rPr lang="pl-PL" sz="1000" dirty="0" err="1">
                <a:latin typeface="+mj-lt"/>
              </a:rPr>
              <a:t>Pharmacokinetics</a:t>
            </a:r>
            <a:endParaRPr lang="pl-PL" sz="1000" dirty="0">
              <a:latin typeface="+mj-lt"/>
            </a:endParaRPr>
          </a:p>
          <a:p>
            <a:pPr algn="ctr"/>
            <a:r>
              <a:rPr lang="pl-PL" sz="1000" dirty="0">
                <a:latin typeface="+mj-lt"/>
              </a:rPr>
              <a:t>ADME</a:t>
            </a:r>
          </a:p>
        </p:txBody>
      </p:sp>
      <p:sp>
        <p:nvSpPr>
          <p:cNvPr id="42" name="pole tekstowe 8">
            <a:extLst>
              <a:ext uri="{FF2B5EF4-FFF2-40B4-BE49-F238E27FC236}">
                <a16:creationId xmlns:a16="http://schemas.microsoft.com/office/drawing/2014/main" id="{A35CB5FB-237F-49DF-81C9-AA6DEBD77696}"/>
              </a:ext>
            </a:extLst>
          </p:cNvPr>
          <p:cNvSpPr txBox="1"/>
          <p:nvPr/>
        </p:nvSpPr>
        <p:spPr>
          <a:xfrm>
            <a:off x="5220558" y="2330082"/>
            <a:ext cx="719719" cy="40408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13" dirty="0" err="1">
                <a:latin typeface="+mj-lt"/>
              </a:rPr>
              <a:t>Clinical</a:t>
            </a:r>
            <a:r>
              <a:rPr lang="pl-PL" sz="1013" dirty="0">
                <a:latin typeface="+mj-lt"/>
              </a:rPr>
              <a:t> </a:t>
            </a:r>
            <a:r>
              <a:rPr lang="pl-PL" sz="1013" dirty="0" err="1">
                <a:latin typeface="+mj-lt"/>
              </a:rPr>
              <a:t>trials</a:t>
            </a:r>
            <a:endParaRPr lang="pl-PL" sz="1013" dirty="0">
              <a:latin typeface="+mj-lt"/>
            </a:endParaRPr>
          </a:p>
        </p:txBody>
      </p:sp>
      <p:sp>
        <p:nvSpPr>
          <p:cNvPr id="43" name="Strzałka w prawo 10">
            <a:extLst>
              <a:ext uri="{FF2B5EF4-FFF2-40B4-BE49-F238E27FC236}">
                <a16:creationId xmlns:a16="http://schemas.microsoft.com/office/drawing/2014/main" id="{98A65102-D935-451B-8664-4DE7F5D60B56}"/>
              </a:ext>
            </a:extLst>
          </p:cNvPr>
          <p:cNvSpPr/>
          <p:nvPr/>
        </p:nvSpPr>
        <p:spPr>
          <a:xfrm>
            <a:off x="894968" y="2487232"/>
            <a:ext cx="282320" cy="1341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13">
              <a:latin typeface="Comic Sans MS" panose="030F0702030302020204" pitchFamily="66" charset="0"/>
            </a:endParaRPr>
          </a:p>
        </p:txBody>
      </p:sp>
      <p:sp>
        <p:nvSpPr>
          <p:cNvPr id="44" name="Strzałka w prawo 11">
            <a:extLst>
              <a:ext uri="{FF2B5EF4-FFF2-40B4-BE49-F238E27FC236}">
                <a16:creationId xmlns:a16="http://schemas.microsoft.com/office/drawing/2014/main" id="{1923F8EB-15A0-4C50-888E-3FC23985EB9F}"/>
              </a:ext>
            </a:extLst>
          </p:cNvPr>
          <p:cNvSpPr/>
          <p:nvPr/>
        </p:nvSpPr>
        <p:spPr>
          <a:xfrm>
            <a:off x="1481606" y="2487232"/>
            <a:ext cx="282320" cy="1341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13">
              <a:latin typeface="Comic Sans MS" panose="030F0702030302020204" pitchFamily="66" charset="0"/>
            </a:endParaRPr>
          </a:p>
        </p:txBody>
      </p:sp>
      <p:sp>
        <p:nvSpPr>
          <p:cNvPr id="45" name="Strzałka w prawo 12">
            <a:extLst>
              <a:ext uri="{FF2B5EF4-FFF2-40B4-BE49-F238E27FC236}">
                <a16:creationId xmlns:a16="http://schemas.microsoft.com/office/drawing/2014/main" id="{4959D36E-A705-4EFB-AC7D-9E324B40A5D3}"/>
              </a:ext>
            </a:extLst>
          </p:cNvPr>
          <p:cNvSpPr/>
          <p:nvPr/>
        </p:nvSpPr>
        <p:spPr>
          <a:xfrm>
            <a:off x="2075958" y="2495533"/>
            <a:ext cx="282320" cy="1341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13">
              <a:latin typeface="Comic Sans MS" panose="030F0702030302020204" pitchFamily="66" charset="0"/>
            </a:endParaRPr>
          </a:p>
        </p:txBody>
      </p:sp>
      <p:sp>
        <p:nvSpPr>
          <p:cNvPr id="46" name="Strzałka w prawo 13">
            <a:extLst>
              <a:ext uri="{FF2B5EF4-FFF2-40B4-BE49-F238E27FC236}">
                <a16:creationId xmlns:a16="http://schemas.microsoft.com/office/drawing/2014/main" id="{1949528F-9066-447E-87E7-FC46E185D7F5}"/>
              </a:ext>
            </a:extLst>
          </p:cNvPr>
          <p:cNvSpPr/>
          <p:nvPr/>
        </p:nvSpPr>
        <p:spPr>
          <a:xfrm>
            <a:off x="3084126" y="2487232"/>
            <a:ext cx="282320" cy="1341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13">
              <a:latin typeface="Comic Sans MS" panose="030F0702030302020204" pitchFamily="66" charset="0"/>
            </a:endParaRPr>
          </a:p>
        </p:txBody>
      </p:sp>
      <p:sp>
        <p:nvSpPr>
          <p:cNvPr id="47" name="Strzałka w prawo 14">
            <a:extLst>
              <a:ext uri="{FF2B5EF4-FFF2-40B4-BE49-F238E27FC236}">
                <a16:creationId xmlns:a16="http://schemas.microsoft.com/office/drawing/2014/main" id="{5AD3EE55-641B-4A27-ACB7-0CC12F0BCE1C}"/>
              </a:ext>
            </a:extLst>
          </p:cNvPr>
          <p:cNvSpPr/>
          <p:nvPr/>
        </p:nvSpPr>
        <p:spPr>
          <a:xfrm>
            <a:off x="4267370" y="2453455"/>
            <a:ext cx="282320" cy="1341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13">
              <a:latin typeface="Comic Sans MS" panose="030F0702030302020204" pitchFamily="66" charset="0"/>
            </a:endParaRPr>
          </a:p>
        </p:txBody>
      </p:sp>
      <p:sp>
        <p:nvSpPr>
          <p:cNvPr id="48" name="Strzałka w prawo 15">
            <a:extLst>
              <a:ext uri="{FF2B5EF4-FFF2-40B4-BE49-F238E27FC236}">
                <a16:creationId xmlns:a16="http://schemas.microsoft.com/office/drawing/2014/main" id="{D05F22A2-C009-429C-8462-DD69FE0B5F62}"/>
              </a:ext>
            </a:extLst>
          </p:cNvPr>
          <p:cNvSpPr/>
          <p:nvPr/>
        </p:nvSpPr>
        <p:spPr>
          <a:xfrm>
            <a:off x="5076503" y="2445891"/>
            <a:ext cx="282320" cy="1341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13">
              <a:latin typeface="Comic Sans MS" panose="030F0702030302020204" pitchFamily="66" charset="0"/>
            </a:endParaRPr>
          </a:p>
        </p:txBody>
      </p:sp>
      <p:sp>
        <p:nvSpPr>
          <p:cNvPr id="49" name="Strzałka: w górę 21">
            <a:extLst>
              <a:ext uri="{FF2B5EF4-FFF2-40B4-BE49-F238E27FC236}">
                <a16:creationId xmlns:a16="http://schemas.microsoft.com/office/drawing/2014/main" id="{9A4E15D0-0F3A-4D47-A100-07C867BA11AC}"/>
              </a:ext>
            </a:extLst>
          </p:cNvPr>
          <p:cNvSpPr/>
          <p:nvPr/>
        </p:nvSpPr>
        <p:spPr>
          <a:xfrm>
            <a:off x="5358823" y="2823210"/>
            <a:ext cx="413775" cy="40408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CF82B144-4545-4A65-B65F-044362F3E63B}"/>
              </a:ext>
            </a:extLst>
          </p:cNvPr>
          <p:cNvGrpSpPr/>
          <p:nvPr/>
        </p:nvGrpSpPr>
        <p:grpSpPr>
          <a:xfrm>
            <a:off x="4747424" y="4030552"/>
            <a:ext cx="1658081" cy="648072"/>
            <a:chOff x="3549248" y="3473268"/>
            <a:chExt cx="2983066" cy="648072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309D89BA-AA6A-46E9-BC58-DCB1B0346AAE}"/>
                </a:ext>
              </a:extLst>
            </p:cNvPr>
            <p:cNvSpPr/>
            <p:nvPr/>
          </p:nvSpPr>
          <p:spPr>
            <a:xfrm>
              <a:off x="3549248" y="3473268"/>
              <a:ext cx="2957960" cy="6480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07942D1E-CD2D-4C1C-8B4D-1ADA248C8709}"/>
                </a:ext>
              </a:extLst>
            </p:cNvPr>
            <p:cNvSpPr txBox="1"/>
            <p:nvPr/>
          </p:nvSpPr>
          <p:spPr>
            <a:xfrm>
              <a:off x="3574354" y="3621550"/>
              <a:ext cx="295796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1500" dirty="0"/>
                <a:t>PRIME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B1A8675-C565-4B0D-88F7-379847B9D598}"/>
              </a:ext>
            </a:extLst>
          </p:cNvPr>
          <p:cNvGrpSpPr/>
          <p:nvPr/>
        </p:nvGrpSpPr>
        <p:grpSpPr>
          <a:xfrm>
            <a:off x="5166249" y="3283029"/>
            <a:ext cx="825729" cy="648072"/>
            <a:chOff x="3563175" y="3473268"/>
            <a:chExt cx="2977056" cy="648072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F4CCA71C-2600-4CDE-BFC9-C920EC1676F3}"/>
                </a:ext>
              </a:extLst>
            </p:cNvPr>
            <p:cNvSpPr/>
            <p:nvPr/>
          </p:nvSpPr>
          <p:spPr>
            <a:xfrm>
              <a:off x="3563175" y="3473268"/>
              <a:ext cx="2957958" cy="6480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C9CFECFC-EF3D-4B68-970B-8E3327F3F19C}"/>
                </a:ext>
              </a:extLst>
            </p:cNvPr>
            <p:cNvSpPr txBox="1"/>
            <p:nvPr/>
          </p:nvSpPr>
          <p:spPr>
            <a:xfrm>
              <a:off x="3582273" y="3625308"/>
              <a:ext cx="2957958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1500" dirty="0"/>
                <a:t>ITF</a:t>
              </a:r>
            </a:p>
          </p:txBody>
        </p:sp>
      </p:grpSp>
      <p:sp>
        <p:nvSpPr>
          <p:cNvPr id="28" name="pole tekstowe 20">
            <a:extLst>
              <a:ext uri="{FF2B5EF4-FFF2-40B4-BE49-F238E27FC236}">
                <a16:creationId xmlns:a16="http://schemas.microsoft.com/office/drawing/2014/main" id="{3A6F52AA-0499-4224-A67E-A8A738906C59}"/>
              </a:ext>
            </a:extLst>
          </p:cNvPr>
          <p:cNvSpPr txBox="1"/>
          <p:nvPr/>
        </p:nvSpPr>
        <p:spPr>
          <a:xfrm>
            <a:off x="1738956" y="450447"/>
            <a:ext cx="3853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err="1"/>
              <a:t>Clinical</a:t>
            </a:r>
            <a:r>
              <a:rPr lang="pl-PL" sz="2400" b="1" dirty="0"/>
              <a:t> </a:t>
            </a:r>
            <a:r>
              <a:rPr lang="pl-PL" sz="2400" b="1" dirty="0" err="1"/>
              <a:t>trials</a:t>
            </a:r>
            <a:r>
              <a:rPr lang="pl-PL" sz="2400" b="1" dirty="0"/>
              <a:t> </a:t>
            </a:r>
            <a:r>
              <a:rPr lang="pl-PL" sz="2400" b="1" dirty="0" err="1"/>
              <a:t>are</a:t>
            </a:r>
            <a:r>
              <a:rPr lang="pl-PL" sz="2400" b="1" dirty="0"/>
              <a:t> lon</a:t>
            </a:r>
            <a:r>
              <a:rPr lang="en-IE" sz="2400" b="1" dirty="0"/>
              <a:t>g</a:t>
            </a: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1409582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upplement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80" y="555526"/>
            <a:ext cx="5457701" cy="4092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2" descr="C:\Users\ZIKiT\Pictures\Clean Room 27 2015\2015_26.05 nasze nowe GMPlab i my\WP_20150526_15_55_25_Pro__highr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9"/>
          <a:stretch>
            <a:fillRect/>
          </a:stretch>
        </p:blipFill>
        <p:spPr bwMode="auto">
          <a:xfrm>
            <a:off x="3267987" y="1246851"/>
            <a:ext cx="2809449" cy="1660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trzałka w prawo 5"/>
          <p:cNvSpPr/>
          <p:nvPr/>
        </p:nvSpPr>
        <p:spPr>
          <a:xfrm>
            <a:off x="2633036" y="1779662"/>
            <a:ext cx="967188" cy="438364"/>
          </a:xfrm>
          <a:prstGeom prst="rightArrow">
            <a:avLst/>
          </a:prstGeom>
          <a:solidFill>
            <a:srgbClr val="B3D9E7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9" name="Strzałka w dół 8"/>
          <p:cNvSpPr/>
          <p:nvPr/>
        </p:nvSpPr>
        <p:spPr>
          <a:xfrm rot="10800000">
            <a:off x="1825736" y="2366931"/>
            <a:ext cx="432048" cy="624433"/>
          </a:xfrm>
          <a:prstGeom prst="downArrow">
            <a:avLst/>
          </a:prstGeom>
          <a:solidFill>
            <a:srgbClr val="B3D9E7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7" name="Strzałka w dół 6"/>
          <p:cNvSpPr/>
          <p:nvPr/>
        </p:nvSpPr>
        <p:spPr>
          <a:xfrm>
            <a:off x="4710989" y="2477482"/>
            <a:ext cx="276339" cy="552425"/>
          </a:xfrm>
          <a:prstGeom prst="downArrow">
            <a:avLst/>
          </a:prstGeom>
          <a:solidFill>
            <a:srgbClr val="B3D9E7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75646" y="82992"/>
            <a:ext cx="6858000" cy="62746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pl-PL" sz="2400" b="1" kern="0" dirty="0" err="1">
                <a:latin typeface="+mj-lt"/>
                <a:ea typeface="+mj-ea"/>
                <a:cs typeface="+mj-cs"/>
              </a:rPr>
              <a:t>TregVac</a:t>
            </a:r>
            <a:r>
              <a:rPr lang="pl-PL" sz="2400" b="1" kern="0" dirty="0">
                <a:latin typeface="+mj-lt"/>
                <a:ea typeface="+mj-ea"/>
                <a:cs typeface="+mj-cs"/>
              </a:rPr>
              <a:t> 1.0</a:t>
            </a: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3604646" y="4655242"/>
            <a:ext cx="3279975" cy="254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pl-PL" sz="1051" dirty="0">
                <a:latin typeface="+mj-lt"/>
              </a:rPr>
              <a:t>Marek-</a:t>
            </a:r>
            <a:r>
              <a:rPr lang="pl-PL" sz="1051" dirty="0" err="1">
                <a:latin typeface="+mj-lt"/>
              </a:rPr>
              <a:t>Trzonkowska</a:t>
            </a:r>
            <a:r>
              <a:rPr lang="pl-PL" sz="1051" dirty="0">
                <a:latin typeface="+mj-lt"/>
              </a:rPr>
              <a:t> P </a:t>
            </a:r>
            <a:r>
              <a:rPr lang="pl-PL" sz="1051" i="1" dirty="0">
                <a:latin typeface="+mj-lt"/>
              </a:rPr>
              <a:t>et al. </a:t>
            </a:r>
            <a:r>
              <a:rPr lang="pl-PL" sz="1051" dirty="0">
                <a:latin typeface="+mj-lt"/>
              </a:rPr>
              <a:t> </a:t>
            </a:r>
            <a:r>
              <a:rPr lang="pl-PL" sz="1051" dirty="0" err="1">
                <a:latin typeface="+mj-lt"/>
              </a:rPr>
              <a:t>Diabetes</a:t>
            </a:r>
            <a:r>
              <a:rPr lang="pl-PL" sz="1051" dirty="0">
                <a:latin typeface="+mj-lt"/>
              </a:rPr>
              <a:t> </a:t>
            </a:r>
            <a:r>
              <a:rPr lang="pl-PL" sz="1051" dirty="0" err="1">
                <a:latin typeface="+mj-lt"/>
              </a:rPr>
              <a:t>Care</a:t>
            </a:r>
            <a:r>
              <a:rPr lang="pl-PL" sz="1051" dirty="0">
                <a:latin typeface="+mj-lt"/>
              </a:rPr>
              <a:t> 2012</a:t>
            </a:r>
            <a:endParaRPr lang="en-GB" sz="1051" dirty="0">
              <a:latin typeface="+mj-lt"/>
            </a:endParaRPr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id="{DE82DA56-A5B0-521F-FC9E-A669BCF3D830}"/>
              </a:ext>
            </a:extLst>
          </p:cNvPr>
          <p:cNvGrpSpPr/>
          <p:nvPr/>
        </p:nvGrpSpPr>
        <p:grpSpPr>
          <a:xfrm>
            <a:off x="0" y="4892127"/>
            <a:ext cx="6858000" cy="271911"/>
            <a:chOff x="0" y="6465240"/>
            <a:chExt cx="9906000" cy="392760"/>
          </a:xfrm>
        </p:grpSpPr>
        <p:sp>
          <p:nvSpPr>
            <p:cNvPr id="3" name="Prostokąt 2">
              <a:extLst>
                <a:ext uri="{FF2B5EF4-FFF2-40B4-BE49-F238E27FC236}">
                  <a16:creationId xmlns:a16="http://schemas.microsoft.com/office/drawing/2014/main" id="{DAB24F29-9DEF-AA87-10B2-ED80BCD97EF8}"/>
                </a:ext>
              </a:extLst>
            </p:cNvPr>
            <p:cNvSpPr/>
            <p:nvPr/>
          </p:nvSpPr>
          <p:spPr>
            <a:xfrm>
              <a:off x="0" y="6465240"/>
              <a:ext cx="9906000" cy="392760"/>
            </a:xfrm>
            <a:prstGeom prst="rect">
              <a:avLst/>
            </a:prstGeom>
            <a:solidFill>
              <a:srgbClr val="223F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4" name="Obraz 3">
              <a:extLst>
                <a:ext uri="{FF2B5EF4-FFF2-40B4-BE49-F238E27FC236}">
                  <a16:creationId xmlns:a16="http://schemas.microsoft.com/office/drawing/2014/main" id="{797E7591-FB32-B65F-0C12-BCDF5ACD90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4832" y="6477000"/>
              <a:ext cx="1176337" cy="381000"/>
            </a:xfrm>
            <a:prstGeom prst="rect">
              <a:avLst/>
            </a:prstGeom>
          </p:spPr>
        </p:pic>
      </p:grpSp>
      <p:sp>
        <p:nvSpPr>
          <p:cNvPr id="5" name="Prostokąt 4">
            <a:extLst>
              <a:ext uri="{FF2B5EF4-FFF2-40B4-BE49-F238E27FC236}">
                <a16:creationId xmlns:a16="http://schemas.microsoft.com/office/drawing/2014/main" id="{D9535616-9A14-EB2E-B4EB-2CF6999FC181}"/>
              </a:ext>
            </a:extLst>
          </p:cNvPr>
          <p:cNvSpPr/>
          <p:nvPr/>
        </p:nvSpPr>
        <p:spPr>
          <a:xfrm>
            <a:off x="153028" y="4942030"/>
            <a:ext cx="902811" cy="2094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76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www.poltreg.tech</a:t>
            </a:r>
            <a:endParaRPr lang="en-GB" sz="76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F289A45-5A5D-B723-CD07-A1AC3D2D91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44472" cy="39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680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2E3160F4-2E75-DAA5-28DC-48516C5CEB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94" y="8254"/>
            <a:ext cx="1444472" cy="396722"/>
          </a:xfrm>
          <a:prstGeom prst="rect">
            <a:avLst/>
          </a:prstGeom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-13694" y="80786"/>
            <a:ext cx="6858000" cy="857251"/>
          </a:xfrm>
        </p:spPr>
        <p:txBody>
          <a:bodyPr/>
          <a:lstStyle/>
          <a:p>
            <a:pPr eaLnBrk="1" hangingPunct="1"/>
            <a:r>
              <a:rPr lang="pl-PL" altLang="pl-PL" sz="2400" b="1" dirty="0" err="1">
                <a:cs typeface="Calibri" panose="020F0502020204030204" pitchFamily="34" charset="0"/>
              </a:rPr>
              <a:t>Conflict</a:t>
            </a:r>
            <a:r>
              <a:rPr lang="pl-PL" altLang="pl-PL" sz="2400" b="1" dirty="0">
                <a:cs typeface="Calibri" panose="020F0502020204030204" pitchFamily="34" charset="0"/>
              </a:rPr>
              <a:t> of </a:t>
            </a:r>
            <a:r>
              <a:rPr lang="pl-PL" altLang="pl-PL" sz="2400" b="1" dirty="0" err="1">
                <a:cs typeface="Calibri" panose="020F0502020204030204" pitchFamily="34" charset="0"/>
              </a:rPr>
              <a:t>interest</a:t>
            </a:r>
            <a:r>
              <a:rPr lang="pl-PL" altLang="pl-PL" sz="2400" b="1" dirty="0">
                <a:cs typeface="Calibri" panose="020F0502020204030204" pitchFamily="34" charset="0"/>
              </a:rPr>
              <a:t> and </a:t>
            </a:r>
            <a:r>
              <a:rPr lang="pl-PL" altLang="pl-PL" sz="2400" b="1" dirty="0" err="1">
                <a:cs typeface="Calibri" panose="020F0502020204030204" pitchFamily="34" charset="0"/>
              </a:rPr>
              <a:t>support</a:t>
            </a:r>
            <a:endParaRPr lang="pl-PL" altLang="pl-PL" sz="2400" b="1" dirty="0">
              <a:cs typeface="Calibri" panose="020F0502020204030204" pitchFamily="34" charset="0"/>
            </a:endParaRPr>
          </a:p>
        </p:txBody>
      </p:sp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94063" y="859903"/>
            <a:ext cx="6669873" cy="220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46088" indent="-4460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altLang="pl-PL" sz="1400" dirty="0" err="1">
                <a:latin typeface="+mj-lt"/>
                <a:cs typeface="Calibri" panose="020F0502020204030204" pitchFamily="34" charset="0"/>
              </a:rPr>
              <a:t>This</a:t>
            </a:r>
            <a:r>
              <a:rPr lang="pl-PL" altLang="pl-PL" sz="1400" dirty="0">
                <a:latin typeface="+mj-lt"/>
                <a:cs typeface="Calibri" panose="020F0502020204030204" pitchFamily="34" charset="0"/>
              </a:rPr>
              <a:t> </a:t>
            </a:r>
            <a:r>
              <a:rPr lang="pl-PL" altLang="pl-PL" sz="1400" dirty="0" err="1">
                <a:latin typeface="+mj-lt"/>
                <a:cs typeface="Calibri" panose="020F0502020204030204" pitchFamily="34" charset="0"/>
              </a:rPr>
              <a:t>lecture</a:t>
            </a:r>
            <a:r>
              <a:rPr lang="pl-PL" altLang="pl-PL" sz="1400" dirty="0">
                <a:latin typeface="+mj-lt"/>
                <a:cs typeface="Calibri" panose="020F0502020204030204" pitchFamily="34" charset="0"/>
              </a:rPr>
              <a:t> </a:t>
            </a:r>
            <a:r>
              <a:rPr lang="pl-PL" altLang="pl-PL" sz="1400" dirty="0" err="1">
                <a:latin typeface="+mj-lt"/>
                <a:cs typeface="Calibri" panose="020F0502020204030204" pitchFamily="34" charset="0"/>
              </a:rPr>
              <a:t>presents</a:t>
            </a:r>
            <a:r>
              <a:rPr lang="pl-PL" altLang="pl-PL" sz="1400" dirty="0">
                <a:latin typeface="+mj-lt"/>
                <a:cs typeface="Calibri" panose="020F0502020204030204" pitchFamily="34" charset="0"/>
              </a:rPr>
              <a:t> IP </a:t>
            </a:r>
            <a:r>
              <a:rPr lang="pl-PL" altLang="pl-PL" sz="1400" dirty="0" err="1">
                <a:latin typeface="+mj-lt"/>
                <a:cs typeface="Calibri" panose="020F0502020204030204" pitchFamily="34" charset="0"/>
              </a:rPr>
              <a:t>owned</a:t>
            </a:r>
            <a:r>
              <a:rPr lang="pl-PL" altLang="pl-PL" sz="1400" dirty="0">
                <a:latin typeface="+mj-lt"/>
                <a:cs typeface="Calibri" panose="020F0502020204030204" pitchFamily="34" charset="0"/>
              </a:rPr>
              <a:t> by Med. </a:t>
            </a:r>
            <a:r>
              <a:rPr lang="pl-PL" altLang="pl-PL" sz="1400" dirty="0" err="1">
                <a:latin typeface="+mj-lt"/>
                <a:cs typeface="Calibri" panose="020F0502020204030204" pitchFamily="34" charset="0"/>
              </a:rPr>
              <a:t>Univ</a:t>
            </a:r>
            <a:r>
              <a:rPr lang="pl-PL" altLang="pl-PL" sz="1400" dirty="0">
                <a:latin typeface="+mj-lt"/>
                <a:cs typeface="Calibri" panose="020F0502020204030204" pitchFamily="34" charset="0"/>
              </a:rPr>
              <a:t>. Gdańsk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altLang="pl-PL" sz="1400" dirty="0">
                <a:latin typeface="+mj-lt"/>
                <a:cs typeface="Calibri" panose="020F0502020204030204" pitchFamily="34" charset="0"/>
              </a:rPr>
              <a:t>PT </a:t>
            </a:r>
            <a:r>
              <a:rPr lang="pl-PL" altLang="pl-PL" sz="1400" dirty="0" err="1">
                <a:latin typeface="+mj-lt"/>
                <a:cs typeface="Calibri" panose="020F0502020204030204" pitchFamily="34" charset="0"/>
              </a:rPr>
              <a:t>is</a:t>
            </a:r>
            <a:r>
              <a:rPr lang="pl-PL" altLang="pl-PL" sz="1400" dirty="0">
                <a:latin typeface="+mj-lt"/>
                <a:cs typeface="Calibri" panose="020F0502020204030204" pitchFamily="34" charset="0"/>
              </a:rPr>
              <a:t> CEO and </a:t>
            </a:r>
            <a:r>
              <a:rPr lang="pl-PL" altLang="pl-PL" sz="1400" dirty="0" err="1">
                <a:latin typeface="+mj-lt"/>
                <a:cs typeface="Calibri" panose="020F0502020204030204" pitchFamily="34" charset="0"/>
              </a:rPr>
              <a:t>stakeholder</a:t>
            </a:r>
            <a:r>
              <a:rPr lang="pl-PL" altLang="pl-PL" sz="1400" dirty="0">
                <a:latin typeface="+mj-lt"/>
                <a:cs typeface="Calibri" panose="020F0502020204030204" pitchFamily="34" charset="0"/>
              </a:rPr>
              <a:t> of POLTREG S.A.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altLang="pl-PL" sz="1400" dirty="0" err="1">
                <a:latin typeface="+mj-lt"/>
                <a:cs typeface="Calibri" panose="020F0502020204030204" pitchFamily="34" charset="0"/>
              </a:rPr>
              <a:t>Poltreg</a:t>
            </a:r>
            <a:r>
              <a:rPr lang="pl-PL" altLang="pl-PL" sz="1400" dirty="0">
                <a:latin typeface="+mj-lt"/>
                <a:cs typeface="Calibri" panose="020F0502020204030204" pitchFamily="34" charset="0"/>
              </a:rPr>
              <a:t> S.A. </a:t>
            </a:r>
            <a:r>
              <a:rPr lang="pl-PL" altLang="pl-PL" sz="1400" dirty="0" err="1">
                <a:latin typeface="+mj-lt"/>
                <a:cs typeface="Calibri" panose="020F0502020204030204" pitchFamily="34" charset="0"/>
              </a:rPr>
              <a:t>is</a:t>
            </a:r>
            <a:r>
              <a:rPr lang="pl-PL" altLang="pl-PL" sz="1400" dirty="0">
                <a:latin typeface="+mj-lt"/>
                <a:cs typeface="Calibri" panose="020F0502020204030204" pitchFamily="34" charset="0"/>
              </a:rPr>
              <a:t> the </a:t>
            </a:r>
            <a:r>
              <a:rPr lang="pl-PL" altLang="pl-PL" sz="1400" dirty="0" err="1">
                <a:latin typeface="+mj-lt"/>
                <a:cs typeface="Calibri" panose="020F0502020204030204" pitchFamily="34" charset="0"/>
              </a:rPr>
              <a:t>exclusive</a:t>
            </a:r>
            <a:r>
              <a:rPr lang="pl-PL" altLang="pl-PL" sz="1400" dirty="0">
                <a:latin typeface="+mj-lt"/>
                <a:cs typeface="Calibri" panose="020F0502020204030204" pitchFamily="34" charset="0"/>
              </a:rPr>
              <a:t> </a:t>
            </a:r>
            <a:r>
              <a:rPr lang="pl-PL" altLang="pl-PL" sz="1400" dirty="0" err="1">
                <a:latin typeface="+mj-lt"/>
                <a:cs typeface="Calibri" panose="020F0502020204030204" pitchFamily="34" charset="0"/>
              </a:rPr>
              <a:t>licensee</a:t>
            </a:r>
            <a:r>
              <a:rPr lang="pl-PL" altLang="pl-PL" sz="1400" dirty="0">
                <a:latin typeface="+mj-lt"/>
                <a:cs typeface="Calibri" panose="020F0502020204030204" pitchFamily="34" charset="0"/>
              </a:rPr>
              <a:t> of IP </a:t>
            </a:r>
            <a:r>
              <a:rPr lang="pl-PL" altLang="pl-PL" sz="1400" dirty="0" err="1">
                <a:latin typeface="+mj-lt"/>
                <a:cs typeface="Calibri" panose="020F0502020204030204" pitchFamily="34" charset="0"/>
              </a:rPr>
              <a:t>owned</a:t>
            </a:r>
            <a:r>
              <a:rPr lang="pl-PL" altLang="pl-PL" sz="1400" dirty="0">
                <a:latin typeface="+mj-lt"/>
                <a:cs typeface="Calibri" panose="020F0502020204030204" pitchFamily="34" charset="0"/>
              </a:rPr>
              <a:t> by Med. </a:t>
            </a:r>
            <a:r>
              <a:rPr lang="pl-PL" altLang="pl-PL" sz="1400" dirty="0" err="1">
                <a:latin typeface="+mj-lt"/>
                <a:cs typeface="Calibri" panose="020F0502020204030204" pitchFamily="34" charset="0"/>
              </a:rPr>
              <a:t>Univ</a:t>
            </a:r>
            <a:r>
              <a:rPr lang="pl-PL" altLang="pl-PL" sz="1400" dirty="0">
                <a:latin typeface="+mj-lt"/>
                <a:cs typeface="Calibri" panose="020F0502020204030204" pitchFamily="34" charset="0"/>
              </a:rPr>
              <a:t>. Gdańsk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q"/>
              <a:defRPr/>
            </a:pPr>
            <a:endParaRPr lang="pl-PL" altLang="pl-PL" dirty="0">
              <a:latin typeface="Comic Sans MS" panose="030F0702030302020204" pitchFamily="66" charset="0"/>
            </a:endParaRP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q"/>
              <a:defRPr/>
            </a:pPr>
            <a:endParaRPr lang="pl-PL" altLang="pl-PL" dirty="0">
              <a:latin typeface="Comic Sans MS" panose="030F0702030302020204" pitchFamily="66" charset="0"/>
            </a:endParaRPr>
          </a:p>
          <a:p>
            <a:pPr marL="0" indent="0" eaLnBrk="1" hangingPunct="1">
              <a:spcBef>
                <a:spcPct val="50000"/>
              </a:spcBef>
              <a:defRPr/>
            </a:pPr>
            <a:endParaRPr lang="en-US" altLang="pl-PL" dirty="0">
              <a:latin typeface="Comic Sans MS" panose="030F0702030302020204" pitchFamily="66" charset="0"/>
            </a:endParaRPr>
          </a:p>
        </p:txBody>
      </p:sp>
      <p:pic>
        <p:nvPicPr>
          <p:cNvPr id="5" name="Obraz 4" descr="http://www.ncbir.pl/gfx/ncbir/_thumbs/pl/defaultopisy/1253/1/1/Z1iZwl6baFZY,sm_m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52" y="1983050"/>
            <a:ext cx="1145057" cy="55093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348880" y="4201831"/>
            <a:ext cx="4032448" cy="67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1" rIns="68580" bIns="34291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GB" altLang="pl-PL" sz="12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Action to Focus and Accelerate Cell-based Tolerance-inducing Therapies (A  FACTT)</a:t>
            </a:r>
            <a:endParaRPr lang="en-US" altLang="pl-PL" sz="1200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6564" name="Picture 4" descr="COST | European Cooperation in Science and Technolog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52" y="4372714"/>
            <a:ext cx="1161205" cy="43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/>
          <p:cNvSpPr/>
          <p:nvPr/>
        </p:nvSpPr>
        <p:spPr>
          <a:xfrm>
            <a:off x="2276872" y="2137610"/>
            <a:ext cx="29357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STRATEGMED1/233368/1/NCBR/2014</a:t>
            </a:r>
            <a:endParaRPr lang="pl-PL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4" descr="Poltreg S.A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04" t="-1797" r="45272" b="1797"/>
          <a:stretch/>
        </p:blipFill>
        <p:spPr bwMode="auto">
          <a:xfrm>
            <a:off x="764704" y="2936781"/>
            <a:ext cx="1161205" cy="65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ostokąt 2"/>
          <p:cNvSpPr/>
          <p:nvPr/>
        </p:nvSpPr>
        <p:spPr>
          <a:xfrm>
            <a:off x="2276872" y="2592219"/>
            <a:ext cx="18646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LIDER/160/L-6/NCBR/2015</a:t>
            </a:r>
          </a:p>
        </p:txBody>
      </p:sp>
      <p:pic>
        <p:nvPicPr>
          <p:cNvPr id="97282" name="Picture 2" descr="https://www.ncbr.gov.pl/fileadmin/user_upload/import/tt_content/files/log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32" y="2629004"/>
            <a:ext cx="1035844" cy="207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4704" y="3579862"/>
            <a:ext cx="1161205" cy="676584"/>
          </a:xfrm>
          <a:prstGeom prst="rect">
            <a:avLst/>
          </a:prstGeom>
        </p:spPr>
      </p:pic>
      <p:sp>
        <p:nvSpPr>
          <p:cNvPr id="14" name="Prostokąt 13"/>
          <p:cNvSpPr/>
          <p:nvPr/>
        </p:nvSpPr>
        <p:spPr>
          <a:xfrm>
            <a:off x="2348880" y="3807829"/>
            <a:ext cx="223638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H2020-EIC-SMEInst-2018-2020-2</a:t>
            </a:r>
          </a:p>
        </p:txBody>
      </p:sp>
      <p:sp>
        <p:nvSpPr>
          <p:cNvPr id="9" name="Prostokąt 8"/>
          <p:cNvSpPr/>
          <p:nvPr/>
        </p:nvSpPr>
        <p:spPr>
          <a:xfrm>
            <a:off x="2132856" y="3166696"/>
            <a:ext cx="22212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pl-PL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POIR.01.01.01-00-0769/15-01</a:t>
            </a:r>
          </a:p>
        </p:txBody>
      </p:sp>
      <p:grpSp>
        <p:nvGrpSpPr>
          <p:cNvPr id="13" name="Grupa 12">
            <a:extLst>
              <a:ext uri="{FF2B5EF4-FFF2-40B4-BE49-F238E27FC236}">
                <a16:creationId xmlns:a16="http://schemas.microsoft.com/office/drawing/2014/main" id="{BDBECEEA-2D01-E0EB-6159-036B42D57056}"/>
              </a:ext>
            </a:extLst>
          </p:cNvPr>
          <p:cNvGrpSpPr/>
          <p:nvPr/>
        </p:nvGrpSpPr>
        <p:grpSpPr>
          <a:xfrm>
            <a:off x="27384" y="4894800"/>
            <a:ext cx="6858000" cy="271911"/>
            <a:chOff x="0" y="6465240"/>
            <a:chExt cx="9906000" cy="392760"/>
          </a:xfrm>
        </p:grpSpPr>
        <p:sp>
          <p:nvSpPr>
            <p:cNvPr id="15" name="Prostokąt 14">
              <a:extLst>
                <a:ext uri="{FF2B5EF4-FFF2-40B4-BE49-F238E27FC236}">
                  <a16:creationId xmlns:a16="http://schemas.microsoft.com/office/drawing/2014/main" id="{6289323E-BA99-39D5-61E3-24C9C509ACF6}"/>
                </a:ext>
              </a:extLst>
            </p:cNvPr>
            <p:cNvSpPr/>
            <p:nvPr/>
          </p:nvSpPr>
          <p:spPr>
            <a:xfrm>
              <a:off x="0" y="6465240"/>
              <a:ext cx="9906000" cy="392760"/>
            </a:xfrm>
            <a:prstGeom prst="rect">
              <a:avLst/>
            </a:prstGeom>
            <a:solidFill>
              <a:srgbClr val="223F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6" name="Obraz 15">
              <a:extLst>
                <a:ext uri="{FF2B5EF4-FFF2-40B4-BE49-F238E27FC236}">
                  <a16:creationId xmlns:a16="http://schemas.microsoft.com/office/drawing/2014/main" id="{15DF9125-6EBF-8A2E-8395-1388644C4DB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4832" y="6477000"/>
              <a:ext cx="1176337" cy="381000"/>
            </a:xfrm>
            <a:prstGeom prst="rect">
              <a:avLst/>
            </a:prstGeom>
          </p:spPr>
        </p:pic>
      </p:grpSp>
      <p:sp>
        <p:nvSpPr>
          <p:cNvPr id="17" name="Prostokąt 16">
            <a:extLst>
              <a:ext uri="{FF2B5EF4-FFF2-40B4-BE49-F238E27FC236}">
                <a16:creationId xmlns:a16="http://schemas.microsoft.com/office/drawing/2014/main" id="{B38699EC-9970-F5C2-ECFB-D2EAF18D2F3F}"/>
              </a:ext>
            </a:extLst>
          </p:cNvPr>
          <p:cNvSpPr/>
          <p:nvPr/>
        </p:nvSpPr>
        <p:spPr>
          <a:xfrm>
            <a:off x="180412" y="4944703"/>
            <a:ext cx="902811" cy="2094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76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www.poltreg.tech</a:t>
            </a:r>
            <a:endParaRPr lang="en-GB" sz="76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4645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iekt 3"/>
          <p:cNvGraphicFramePr>
            <a:graphicFrameLocks noChangeAspect="1"/>
          </p:cNvGraphicFramePr>
          <p:nvPr/>
        </p:nvGraphicFramePr>
        <p:xfrm>
          <a:off x="476672" y="767995"/>
          <a:ext cx="5323471" cy="39926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Graph" r:id="rId3" imgW="5943600" imgH="4457880" progId="STATISTICA.Graph">
                  <p:embed/>
                </p:oleObj>
              </mc:Choice>
              <mc:Fallback>
                <p:oleObj name="Graph" r:id="rId3" imgW="5943600" imgH="4457880" progId="STATISTICA.Graph">
                  <p:embed/>
                  <p:pic>
                    <p:nvPicPr>
                      <p:cNvPr id="4" name="Obiek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6672" y="767995"/>
                        <a:ext cx="5323471" cy="39926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pole tekstowe 6"/>
          <p:cNvSpPr txBox="1">
            <a:spLocks noChangeArrowheads="1"/>
          </p:cNvSpPr>
          <p:nvPr/>
        </p:nvSpPr>
        <p:spPr bwMode="auto">
          <a:xfrm>
            <a:off x="5767847" y="1983927"/>
            <a:ext cx="120729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sz="1500" b="1" dirty="0"/>
              <a:t>TREATED</a:t>
            </a:r>
          </a:p>
        </p:txBody>
      </p:sp>
      <p:sp>
        <p:nvSpPr>
          <p:cNvPr id="7" name="pole tekstowe 6"/>
          <p:cNvSpPr txBox="1">
            <a:spLocks noChangeArrowheads="1"/>
          </p:cNvSpPr>
          <p:nvPr/>
        </p:nvSpPr>
        <p:spPr bwMode="auto">
          <a:xfrm>
            <a:off x="5675903" y="2745272"/>
            <a:ext cx="120729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pl-PL" sz="1500" b="1" dirty="0">
                <a:solidFill>
                  <a:srgbClr val="FF0000"/>
                </a:solidFill>
              </a:rPr>
              <a:t>NOT </a:t>
            </a:r>
          </a:p>
          <a:p>
            <a:pPr algn="ctr" eaLnBrk="1" hangingPunct="1"/>
            <a:r>
              <a:rPr lang="pl-PL" sz="1500" b="1" dirty="0">
                <a:solidFill>
                  <a:srgbClr val="FF0000"/>
                </a:solidFill>
              </a:rPr>
              <a:t>TREATED</a:t>
            </a:r>
          </a:p>
        </p:txBody>
      </p:sp>
      <p:cxnSp>
        <p:nvCxnSpPr>
          <p:cNvPr id="9" name="Łącznik prosty ze strzałką 8"/>
          <p:cNvCxnSpPr>
            <a:cxnSpLocks/>
          </p:cNvCxnSpPr>
          <p:nvPr/>
        </p:nvCxnSpPr>
        <p:spPr>
          <a:xfrm flipH="1">
            <a:off x="5418882" y="2325835"/>
            <a:ext cx="697930" cy="375972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3545296" y="4627967"/>
            <a:ext cx="3344551" cy="254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pl-PL" sz="1051" dirty="0">
                <a:latin typeface="+mj-lt"/>
              </a:rPr>
              <a:t>Marek-</a:t>
            </a:r>
            <a:r>
              <a:rPr lang="pl-PL" sz="1051" dirty="0" err="1">
                <a:latin typeface="+mj-lt"/>
              </a:rPr>
              <a:t>Trzonkowska</a:t>
            </a:r>
            <a:r>
              <a:rPr lang="pl-PL" sz="1051" dirty="0">
                <a:latin typeface="+mj-lt"/>
              </a:rPr>
              <a:t> P </a:t>
            </a:r>
            <a:r>
              <a:rPr lang="pl-PL" sz="1051" i="1" dirty="0">
                <a:latin typeface="+mj-lt"/>
              </a:rPr>
              <a:t>et al. </a:t>
            </a:r>
            <a:r>
              <a:rPr lang="pl-PL" sz="1051" dirty="0">
                <a:latin typeface="+mj-lt"/>
              </a:rPr>
              <a:t> J </a:t>
            </a:r>
            <a:r>
              <a:rPr lang="pl-PL" sz="1051" dirty="0" err="1">
                <a:latin typeface="+mj-lt"/>
              </a:rPr>
              <a:t>Transl</a:t>
            </a:r>
            <a:r>
              <a:rPr lang="pl-PL" sz="1051" dirty="0">
                <a:latin typeface="+mj-lt"/>
              </a:rPr>
              <a:t> Med. 2016</a:t>
            </a:r>
            <a:endParaRPr lang="en-GB" sz="1051" dirty="0">
              <a:latin typeface="+mj-lt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760" y="901668"/>
            <a:ext cx="903948" cy="987574"/>
          </a:xfrm>
          <a:prstGeom prst="rect">
            <a:avLst/>
          </a:prstGeom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320992"/>
            <a:ext cx="6858000" cy="62746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pl-PL" sz="2400" b="1" kern="0" dirty="0">
                <a:latin typeface="+mj-lt"/>
                <a:ea typeface="+mj-ea"/>
                <a:cs typeface="+mj-cs"/>
              </a:rPr>
              <a:t>TregVAC1.0 - </a:t>
            </a:r>
            <a:r>
              <a:rPr lang="pl-PL" sz="2400" b="1" kern="0" dirty="0" err="1">
                <a:latin typeface="+mj-lt"/>
                <a:ea typeface="+mj-ea"/>
                <a:cs typeface="+mj-cs"/>
              </a:rPr>
              <a:t>Safe</a:t>
            </a:r>
            <a:r>
              <a:rPr lang="pl-PL" sz="2400" b="1" kern="0" dirty="0">
                <a:latin typeface="+mj-lt"/>
                <a:ea typeface="+mj-ea"/>
                <a:cs typeface="+mj-cs"/>
              </a:rPr>
              <a:t> and </a:t>
            </a:r>
            <a:r>
              <a:rPr lang="en-US" sz="2400" b="1" kern="0" dirty="0" err="1">
                <a:latin typeface="+mj-lt"/>
              </a:rPr>
              <a:t>efficac</a:t>
            </a:r>
            <a:r>
              <a:rPr lang="pl-PL" sz="2400" b="1" kern="0" dirty="0" err="1">
                <a:latin typeface="+mj-lt"/>
              </a:rPr>
              <a:t>ious</a:t>
            </a:r>
            <a:endParaRPr lang="en-US" sz="2400" b="1" kern="0" dirty="0">
              <a:latin typeface="+mj-lt"/>
              <a:ea typeface="+mj-ea"/>
              <a:cs typeface="+mj-cs"/>
            </a:endParaRPr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98F95040-DEC8-0E58-CBE7-6DE190ED7396}"/>
              </a:ext>
            </a:extLst>
          </p:cNvPr>
          <p:cNvGrpSpPr/>
          <p:nvPr/>
        </p:nvGrpSpPr>
        <p:grpSpPr>
          <a:xfrm>
            <a:off x="0" y="4892127"/>
            <a:ext cx="6858000" cy="271911"/>
            <a:chOff x="0" y="6465240"/>
            <a:chExt cx="9906000" cy="392760"/>
          </a:xfrm>
        </p:grpSpPr>
        <p:sp>
          <p:nvSpPr>
            <p:cNvPr id="5" name="Prostokąt 4">
              <a:extLst>
                <a:ext uri="{FF2B5EF4-FFF2-40B4-BE49-F238E27FC236}">
                  <a16:creationId xmlns:a16="http://schemas.microsoft.com/office/drawing/2014/main" id="{C0EE4689-C43C-2CDC-84EF-9FABE07CD149}"/>
                </a:ext>
              </a:extLst>
            </p:cNvPr>
            <p:cNvSpPr/>
            <p:nvPr/>
          </p:nvSpPr>
          <p:spPr>
            <a:xfrm>
              <a:off x="0" y="6465240"/>
              <a:ext cx="9906000" cy="392760"/>
            </a:xfrm>
            <a:prstGeom prst="rect">
              <a:avLst/>
            </a:prstGeom>
            <a:solidFill>
              <a:srgbClr val="223F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1" name="Obraz 10">
              <a:extLst>
                <a:ext uri="{FF2B5EF4-FFF2-40B4-BE49-F238E27FC236}">
                  <a16:creationId xmlns:a16="http://schemas.microsoft.com/office/drawing/2014/main" id="{E9623B4D-531C-AC8D-DB1B-80564146E5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4832" y="6477000"/>
              <a:ext cx="1176337" cy="381000"/>
            </a:xfrm>
            <a:prstGeom prst="rect">
              <a:avLst/>
            </a:prstGeom>
          </p:spPr>
        </p:pic>
      </p:grpSp>
      <p:sp>
        <p:nvSpPr>
          <p:cNvPr id="12" name="Prostokąt 11">
            <a:extLst>
              <a:ext uri="{FF2B5EF4-FFF2-40B4-BE49-F238E27FC236}">
                <a16:creationId xmlns:a16="http://schemas.microsoft.com/office/drawing/2014/main" id="{2C2D13F9-5FA6-2579-9026-5DCEC0B60A8C}"/>
              </a:ext>
            </a:extLst>
          </p:cNvPr>
          <p:cNvSpPr/>
          <p:nvPr/>
        </p:nvSpPr>
        <p:spPr>
          <a:xfrm>
            <a:off x="153028" y="4942030"/>
            <a:ext cx="902811" cy="2094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76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www.poltreg.tech</a:t>
            </a:r>
            <a:endParaRPr lang="en-GB" sz="76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4D3BC1DA-FE55-6854-157F-A3BFF54FEB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44472" cy="396722"/>
          </a:xfrm>
          <a:prstGeom prst="rect">
            <a:avLst/>
          </a:prstGeom>
        </p:spPr>
      </p:pic>
      <p:cxnSp>
        <p:nvCxnSpPr>
          <p:cNvPr id="15" name="Łącznik prosty ze strzałką 8">
            <a:extLst>
              <a:ext uri="{FF2B5EF4-FFF2-40B4-BE49-F238E27FC236}">
                <a16:creationId xmlns:a16="http://schemas.microsoft.com/office/drawing/2014/main" id="{9AB1E49A-4069-47F5-B687-DBC8F33CD747}"/>
              </a:ext>
            </a:extLst>
          </p:cNvPr>
          <p:cNvCxnSpPr>
            <a:cxnSpLocks/>
          </p:cNvCxnSpPr>
          <p:nvPr/>
        </p:nvCxnSpPr>
        <p:spPr>
          <a:xfrm flipH="1">
            <a:off x="5320899" y="3318013"/>
            <a:ext cx="685310" cy="225571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0712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AC322B16-2EC9-D59B-4A2A-591E64074412}"/>
              </a:ext>
            </a:extLst>
          </p:cNvPr>
          <p:cNvSpPr txBox="1"/>
          <p:nvPr/>
        </p:nvSpPr>
        <p:spPr>
          <a:xfrm>
            <a:off x="431754" y="1193538"/>
            <a:ext cx="56360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500" dirty="0"/>
              <a:t>Too </a:t>
            </a:r>
            <a:r>
              <a:rPr lang="pl-PL" sz="1500" dirty="0" err="1"/>
              <a:t>shor</a:t>
            </a:r>
            <a:r>
              <a:rPr lang="en-IE" sz="1500" dirty="0"/>
              <a:t>t</a:t>
            </a:r>
            <a:endParaRPr lang="pl-PL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500" dirty="0"/>
              <a:t>Too </a:t>
            </a:r>
            <a:r>
              <a:rPr lang="pl-PL" sz="1500" dirty="0" err="1"/>
              <a:t>few</a:t>
            </a:r>
            <a:r>
              <a:rPr lang="pl-PL" sz="1500" dirty="0"/>
              <a:t> </a:t>
            </a:r>
            <a:r>
              <a:rPr lang="pl-PL" sz="1500" dirty="0" err="1"/>
              <a:t>patient</a:t>
            </a:r>
            <a:r>
              <a:rPr lang="en-IE" sz="1500" dirty="0"/>
              <a:t>s</a:t>
            </a:r>
            <a:endParaRPr lang="pl-PL" sz="1500" dirty="0"/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F8CD85A6-513F-7AB0-9BE7-945EC7F7515B}"/>
              </a:ext>
            </a:extLst>
          </p:cNvPr>
          <p:cNvGrpSpPr/>
          <p:nvPr/>
        </p:nvGrpSpPr>
        <p:grpSpPr>
          <a:xfrm>
            <a:off x="0" y="4892127"/>
            <a:ext cx="6858000" cy="271911"/>
            <a:chOff x="0" y="6465240"/>
            <a:chExt cx="9906000" cy="392760"/>
          </a:xfrm>
        </p:grpSpPr>
        <p:sp>
          <p:nvSpPr>
            <p:cNvPr id="6" name="Prostokąt 5">
              <a:extLst>
                <a:ext uri="{FF2B5EF4-FFF2-40B4-BE49-F238E27FC236}">
                  <a16:creationId xmlns:a16="http://schemas.microsoft.com/office/drawing/2014/main" id="{7A0214F1-7A96-0D81-67BF-58769261D223}"/>
                </a:ext>
              </a:extLst>
            </p:cNvPr>
            <p:cNvSpPr/>
            <p:nvPr/>
          </p:nvSpPr>
          <p:spPr>
            <a:xfrm>
              <a:off x="0" y="6465240"/>
              <a:ext cx="9906000" cy="392760"/>
            </a:xfrm>
            <a:prstGeom prst="rect">
              <a:avLst/>
            </a:prstGeom>
            <a:solidFill>
              <a:srgbClr val="223F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7" name="Obraz 6">
              <a:extLst>
                <a:ext uri="{FF2B5EF4-FFF2-40B4-BE49-F238E27FC236}">
                  <a16:creationId xmlns:a16="http://schemas.microsoft.com/office/drawing/2014/main" id="{4FE8B556-8F3F-F6AF-8606-B563E807BD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4832" y="6477000"/>
              <a:ext cx="1176337" cy="381000"/>
            </a:xfrm>
            <a:prstGeom prst="rect">
              <a:avLst/>
            </a:prstGeom>
          </p:spPr>
        </p:pic>
      </p:grpSp>
      <p:sp>
        <p:nvSpPr>
          <p:cNvPr id="8" name="Prostokąt 7">
            <a:extLst>
              <a:ext uri="{FF2B5EF4-FFF2-40B4-BE49-F238E27FC236}">
                <a16:creationId xmlns:a16="http://schemas.microsoft.com/office/drawing/2014/main" id="{F9FA21CB-C54A-7F87-019D-F7DF2C14CCD0}"/>
              </a:ext>
            </a:extLst>
          </p:cNvPr>
          <p:cNvSpPr/>
          <p:nvPr/>
        </p:nvSpPr>
        <p:spPr>
          <a:xfrm>
            <a:off x="153028" y="4942030"/>
            <a:ext cx="902811" cy="2094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76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www.poltreg.tech</a:t>
            </a:r>
            <a:endParaRPr lang="en-GB" sz="76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578A5EF0-971D-2E5D-E015-0F32BC07BB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44472" cy="396722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16A467C-C703-4616-A533-FE71C0B62070}"/>
              </a:ext>
            </a:extLst>
          </p:cNvPr>
          <p:cNvGrpSpPr/>
          <p:nvPr/>
        </p:nvGrpSpPr>
        <p:grpSpPr>
          <a:xfrm>
            <a:off x="4378327" y="3442130"/>
            <a:ext cx="1658081" cy="648072"/>
            <a:chOff x="3549248" y="3473268"/>
            <a:chExt cx="2983066" cy="64807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9774863-0655-460A-BBDD-37F59F40B8B6}"/>
                </a:ext>
              </a:extLst>
            </p:cNvPr>
            <p:cNvSpPr/>
            <p:nvPr/>
          </p:nvSpPr>
          <p:spPr>
            <a:xfrm>
              <a:off x="3549248" y="3473268"/>
              <a:ext cx="2957960" cy="6480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FAE064A-37FD-40C1-A79E-2042E10F1545}"/>
                </a:ext>
              </a:extLst>
            </p:cNvPr>
            <p:cNvSpPr txBox="1"/>
            <p:nvPr/>
          </p:nvSpPr>
          <p:spPr>
            <a:xfrm>
              <a:off x="3574354" y="3621550"/>
              <a:ext cx="295796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1500" dirty="0"/>
                <a:t>PRIME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2FB0A0D-CBF5-42AA-BD44-B6F539512FA0}"/>
              </a:ext>
            </a:extLst>
          </p:cNvPr>
          <p:cNvGrpSpPr/>
          <p:nvPr/>
        </p:nvGrpSpPr>
        <p:grpSpPr>
          <a:xfrm>
            <a:off x="4797152" y="2467339"/>
            <a:ext cx="825729" cy="648072"/>
            <a:chOff x="3563175" y="3473268"/>
            <a:chExt cx="2977056" cy="64807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9545846-2D73-4ED6-8385-900261D3AB3E}"/>
                </a:ext>
              </a:extLst>
            </p:cNvPr>
            <p:cNvSpPr/>
            <p:nvPr/>
          </p:nvSpPr>
          <p:spPr>
            <a:xfrm>
              <a:off x="3563175" y="3473268"/>
              <a:ext cx="2957958" cy="6480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5220B25-9B7C-4491-8772-08736C7144A9}"/>
                </a:ext>
              </a:extLst>
            </p:cNvPr>
            <p:cNvSpPr txBox="1"/>
            <p:nvPr/>
          </p:nvSpPr>
          <p:spPr>
            <a:xfrm>
              <a:off x="3582273" y="3625308"/>
              <a:ext cx="2957958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1500" dirty="0"/>
                <a:t>ITF</a:t>
              </a:r>
            </a:p>
          </p:txBody>
        </p:sp>
      </p:grpSp>
      <p:sp>
        <p:nvSpPr>
          <p:cNvPr id="16" name="pole tekstowe 1">
            <a:extLst>
              <a:ext uri="{FF2B5EF4-FFF2-40B4-BE49-F238E27FC236}">
                <a16:creationId xmlns:a16="http://schemas.microsoft.com/office/drawing/2014/main" id="{2D291F43-28BE-4962-8A4B-D67DCF374D58}"/>
              </a:ext>
            </a:extLst>
          </p:cNvPr>
          <p:cNvSpPr txBox="1"/>
          <p:nvPr/>
        </p:nvSpPr>
        <p:spPr>
          <a:xfrm>
            <a:off x="1891978" y="337681"/>
            <a:ext cx="3888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err="1">
                <a:latin typeface="+mj-lt"/>
                <a:cs typeface="Calibri" panose="020F0502020204030204" pitchFamily="34" charset="0"/>
              </a:rPr>
              <a:t>Two</a:t>
            </a:r>
            <a:r>
              <a:rPr lang="pl-PL" sz="2400" b="1" dirty="0">
                <a:latin typeface="+mj-lt"/>
                <a:cs typeface="Calibri" panose="020F0502020204030204" pitchFamily="34" charset="0"/>
              </a:rPr>
              <a:t> </a:t>
            </a:r>
            <a:r>
              <a:rPr lang="pl-PL" sz="2400" b="1" dirty="0" err="1">
                <a:latin typeface="+mj-lt"/>
                <a:cs typeface="Calibri" panose="020F0502020204030204" pitchFamily="34" charset="0"/>
              </a:rPr>
              <a:t>years</a:t>
            </a:r>
            <a:r>
              <a:rPr lang="pl-PL" sz="2400" b="1" dirty="0">
                <a:latin typeface="+mj-lt"/>
                <a:cs typeface="Calibri" panose="020F0502020204030204" pitchFamily="34" charset="0"/>
              </a:rPr>
              <a:t> </a:t>
            </a:r>
            <a:r>
              <a:rPr lang="pl-PL" sz="2400" b="1" dirty="0" err="1">
                <a:latin typeface="+mj-lt"/>
                <a:cs typeface="Calibri" panose="020F0502020204030204" pitchFamily="34" charset="0"/>
              </a:rPr>
              <a:t>follow-up</a:t>
            </a:r>
            <a:r>
              <a:rPr lang="pl-PL" sz="2400" b="1" dirty="0">
                <a:latin typeface="+mj-lt"/>
                <a:cs typeface="Calibri" panose="020F0502020204030204" pitchFamily="34" charset="0"/>
              </a:rPr>
              <a:t>?</a:t>
            </a:r>
            <a:endParaRPr lang="pl-PL" sz="2400" dirty="0"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040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iekt 11"/>
          <p:cNvGraphicFramePr>
            <a:graphicFrameLocks noChangeAspect="1"/>
          </p:cNvGraphicFramePr>
          <p:nvPr/>
        </p:nvGraphicFramePr>
        <p:xfrm>
          <a:off x="3324809" y="1269682"/>
          <a:ext cx="3560575" cy="26732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0" name="Graph" r:id="rId3" imgW="5943600" imgH="4462200" progId="Statistica.Graph">
                  <p:embed/>
                </p:oleObj>
              </mc:Choice>
              <mc:Fallback>
                <p:oleObj name="Graph" r:id="rId3" imgW="5943600" imgH="4462200" progId="Statistica.Graph">
                  <p:embed/>
                  <p:pic>
                    <p:nvPicPr>
                      <p:cNvPr id="12" name="Obiekt 1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24809" y="1269682"/>
                        <a:ext cx="3560575" cy="26732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pole tekstowe 6"/>
          <p:cNvSpPr txBox="1">
            <a:spLocks noChangeArrowheads="1"/>
          </p:cNvSpPr>
          <p:nvPr/>
        </p:nvSpPr>
        <p:spPr bwMode="auto">
          <a:xfrm>
            <a:off x="3119089" y="901745"/>
            <a:ext cx="120729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sz="1500" b="1" dirty="0"/>
              <a:t>TREATED</a:t>
            </a:r>
          </a:p>
        </p:txBody>
      </p:sp>
      <p:sp>
        <p:nvSpPr>
          <p:cNvPr id="7" name="pole tekstowe 6"/>
          <p:cNvSpPr txBox="1">
            <a:spLocks noChangeArrowheads="1"/>
          </p:cNvSpPr>
          <p:nvPr/>
        </p:nvSpPr>
        <p:spPr bwMode="auto">
          <a:xfrm>
            <a:off x="3324809" y="4024202"/>
            <a:ext cx="120729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sz="1500" b="1" dirty="0">
                <a:solidFill>
                  <a:srgbClr val="FF0000"/>
                </a:solidFill>
              </a:rPr>
              <a:t>NOT </a:t>
            </a:r>
          </a:p>
          <a:p>
            <a:pPr eaLnBrk="1" hangingPunct="1"/>
            <a:r>
              <a:rPr lang="pl-PL" sz="1500" b="1" dirty="0">
                <a:solidFill>
                  <a:srgbClr val="FF0000"/>
                </a:solidFill>
              </a:rPr>
              <a:t>TREATED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29710" y="347929"/>
            <a:ext cx="6858000" cy="62746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400" b="1" kern="0" dirty="0">
                <a:latin typeface="+mj-lt"/>
                <a:ea typeface="+mj-ea"/>
                <a:cs typeface="+mj-cs"/>
              </a:rPr>
              <a:t>Results </a:t>
            </a:r>
            <a:r>
              <a:rPr lang="en-US" sz="2400" b="1" kern="0" dirty="0">
                <a:latin typeface="+mj-lt"/>
              </a:rPr>
              <a:t>– </a:t>
            </a:r>
            <a:r>
              <a:rPr lang="pl-PL" sz="2400" b="1" kern="0" dirty="0" err="1">
                <a:latin typeface="+mj-lt"/>
              </a:rPr>
              <a:t>long</a:t>
            </a:r>
            <a:r>
              <a:rPr lang="pl-PL" sz="2400" b="1" kern="0" dirty="0">
                <a:latin typeface="+mj-lt"/>
              </a:rPr>
              <a:t>-term </a:t>
            </a:r>
            <a:r>
              <a:rPr lang="en-US" sz="2400" b="1" kern="0" dirty="0">
                <a:latin typeface="+mj-lt"/>
              </a:rPr>
              <a:t>efficacy</a:t>
            </a:r>
            <a:endParaRPr lang="en-US" sz="2400" b="1" kern="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1" name="Obiekt 10"/>
          <p:cNvGraphicFramePr>
            <a:graphicFrameLocks noChangeAspect="1"/>
          </p:cNvGraphicFramePr>
          <p:nvPr/>
        </p:nvGraphicFramePr>
        <p:xfrm>
          <a:off x="-27384" y="1272051"/>
          <a:ext cx="3557135" cy="2667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1" name="Graph" r:id="rId5" imgW="5943600" imgH="4457880" progId="Statistica.Graph">
                  <p:embed/>
                </p:oleObj>
              </mc:Choice>
              <mc:Fallback>
                <p:oleObj name="Graph" r:id="rId5" imgW="5943600" imgH="4457880" progId="Statistica.Graph">
                  <p:embed/>
                  <p:pic>
                    <p:nvPicPr>
                      <p:cNvPr id="11" name="Obiekt 1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27384" y="1272051"/>
                        <a:ext cx="3557135" cy="26678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Łącznik prosty ze strzałką 7"/>
          <p:cNvCxnSpPr/>
          <p:nvPr/>
        </p:nvCxnSpPr>
        <p:spPr>
          <a:xfrm flipH="1" flipV="1">
            <a:off x="3140968" y="3435846"/>
            <a:ext cx="417742" cy="588356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ze strzałką 13"/>
          <p:cNvCxnSpPr/>
          <p:nvPr/>
        </p:nvCxnSpPr>
        <p:spPr>
          <a:xfrm flipV="1">
            <a:off x="3634502" y="3435846"/>
            <a:ext cx="370562" cy="557249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ze strzałką 8"/>
          <p:cNvCxnSpPr/>
          <p:nvPr/>
        </p:nvCxnSpPr>
        <p:spPr>
          <a:xfrm flipH="1">
            <a:off x="3212976" y="1269682"/>
            <a:ext cx="276994" cy="870020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ze strzałką 16"/>
          <p:cNvCxnSpPr/>
          <p:nvPr/>
        </p:nvCxnSpPr>
        <p:spPr>
          <a:xfrm>
            <a:off x="3673810" y="1269682"/>
            <a:ext cx="652574" cy="1388606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a 1">
            <a:extLst>
              <a:ext uri="{FF2B5EF4-FFF2-40B4-BE49-F238E27FC236}">
                <a16:creationId xmlns:a16="http://schemas.microsoft.com/office/drawing/2014/main" id="{ECAA9009-A381-2F7A-9582-887CCAB5BCD2}"/>
              </a:ext>
            </a:extLst>
          </p:cNvPr>
          <p:cNvGrpSpPr/>
          <p:nvPr/>
        </p:nvGrpSpPr>
        <p:grpSpPr>
          <a:xfrm>
            <a:off x="0" y="4892127"/>
            <a:ext cx="6858000" cy="271911"/>
            <a:chOff x="0" y="6465240"/>
            <a:chExt cx="9906000" cy="392760"/>
          </a:xfrm>
        </p:grpSpPr>
        <p:sp>
          <p:nvSpPr>
            <p:cNvPr id="3" name="Prostokąt 2">
              <a:extLst>
                <a:ext uri="{FF2B5EF4-FFF2-40B4-BE49-F238E27FC236}">
                  <a16:creationId xmlns:a16="http://schemas.microsoft.com/office/drawing/2014/main" id="{A57244D8-2755-C579-8432-F7901A715569}"/>
                </a:ext>
              </a:extLst>
            </p:cNvPr>
            <p:cNvSpPr/>
            <p:nvPr/>
          </p:nvSpPr>
          <p:spPr>
            <a:xfrm>
              <a:off x="0" y="6465240"/>
              <a:ext cx="9906000" cy="392760"/>
            </a:xfrm>
            <a:prstGeom prst="rect">
              <a:avLst/>
            </a:prstGeom>
            <a:solidFill>
              <a:srgbClr val="223F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4" name="Obraz 3">
              <a:extLst>
                <a:ext uri="{FF2B5EF4-FFF2-40B4-BE49-F238E27FC236}">
                  <a16:creationId xmlns:a16="http://schemas.microsoft.com/office/drawing/2014/main" id="{6ACD132B-BD8A-986F-5AEF-073ED402C42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4832" y="6477000"/>
              <a:ext cx="1176337" cy="381000"/>
            </a:xfrm>
            <a:prstGeom prst="rect">
              <a:avLst/>
            </a:prstGeom>
          </p:spPr>
        </p:pic>
      </p:grpSp>
      <p:sp>
        <p:nvSpPr>
          <p:cNvPr id="5" name="Prostokąt 4">
            <a:extLst>
              <a:ext uri="{FF2B5EF4-FFF2-40B4-BE49-F238E27FC236}">
                <a16:creationId xmlns:a16="http://schemas.microsoft.com/office/drawing/2014/main" id="{5CB4E8F1-3DC2-2C27-BF57-36398260145C}"/>
              </a:ext>
            </a:extLst>
          </p:cNvPr>
          <p:cNvSpPr/>
          <p:nvPr/>
        </p:nvSpPr>
        <p:spPr>
          <a:xfrm>
            <a:off x="153028" y="4942030"/>
            <a:ext cx="902811" cy="2094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76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www.poltreg.tech</a:t>
            </a:r>
            <a:endParaRPr lang="en-GB" sz="76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941AC36A-3E77-E90E-E02F-50B607FADC8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44472" cy="396722"/>
          </a:xfrm>
          <a:prstGeom prst="rect">
            <a:avLst/>
          </a:prstGeom>
        </p:spPr>
      </p:pic>
      <p:sp>
        <p:nvSpPr>
          <p:cNvPr id="18" name="Rectangle 9">
            <a:extLst>
              <a:ext uri="{FF2B5EF4-FFF2-40B4-BE49-F238E27FC236}">
                <a16:creationId xmlns:a16="http://schemas.microsoft.com/office/drawing/2014/main" id="{CFD3FE05-BF6E-4CF8-8329-FAE3EC8F4E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5296" y="4627967"/>
            <a:ext cx="3344551" cy="254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pl-PL" sz="1051" dirty="0">
                <a:latin typeface="+mj-lt"/>
              </a:rPr>
              <a:t>Marek-</a:t>
            </a:r>
            <a:r>
              <a:rPr lang="pl-PL" sz="1051" dirty="0" err="1">
                <a:latin typeface="+mj-lt"/>
              </a:rPr>
              <a:t>Trzonkowska</a:t>
            </a:r>
            <a:r>
              <a:rPr lang="pl-PL" sz="1051" dirty="0">
                <a:latin typeface="+mj-lt"/>
              </a:rPr>
              <a:t> P </a:t>
            </a:r>
            <a:r>
              <a:rPr lang="pl-PL" sz="1051" i="1" dirty="0">
                <a:latin typeface="+mj-lt"/>
              </a:rPr>
              <a:t>et al. </a:t>
            </a:r>
            <a:r>
              <a:rPr lang="pl-PL" sz="1051" dirty="0">
                <a:latin typeface="+mj-lt"/>
              </a:rPr>
              <a:t> J </a:t>
            </a:r>
            <a:r>
              <a:rPr lang="pl-PL" sz="1051" dirty="0" err="1">
                <a:latin typeface="+mj-lt"/>
              </a:rPr>
              <a:t>Transl</a:t>
            </a:r>
            <a:r>
              <a:rPr lang="pl-PL" sz="1051" dirty="0">
                <a:latin typeface="+mj-lt"/>
              </a:rPr>
              <a:t> Med. 2016</a:t>
            </a:r>
            <a:endParaRPr lang="en-GB" sz="105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607241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załka w prawo 7"/>
          <p:cNvSpPr/>
          <p:nvPr/>
        </p:nvSpPr>
        <p:spPr>
          <a:xfrm>
            <a:off x="1762510" y="2049449"/>
            <a:ext cx="4047560" cy="49291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500" dirty="0" err="1"/>
              <a:t>Tregs</a:t>
            </a:r>
            <a:endParaRPr lang="en-US" sz="1500" dirty="0"/>
          </a:p>
        </p:txBody>
      </p:sp>
      <p:sp>
        <p:nvSpPr>
          <p:cNvPr id="10" name="Strzałka w prawo 9"/>
          <p:cNvSpPr/>
          <p:nvPr/>
        </p:nvSpPr>
        <p:spPr>
          <a:xfrm>
            <a:off x="1732234" y="3302972"/>
            <a:ext cx="4063016" cy="4929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500" dirty="0"/>
              <a:t>Control NOT </a:t>
            </a:r>
            <a:r>
              <a:rPr lang="pl-PL" sz="1500" dirty="0" err="1"/>
              <a:t>Tregs</a:t>
            </a:r>
            <a:r>
              <a:rPr lang="pl-PL" sz="1500" dirty="0"/>
              <a:t> </a:t>
            </a:r>
            <a:r>
              <a:rPr lang="pl-PL" sz="1500" dirty="0" err="1"/>
              <a:t>treated</a:t>
            </a:r>
            <a:endParaRPr lang="en-US" sz="1500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1836467" y="1403540"/>
            <a:ext cx="318042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500" dirty="0" err="1"/>
              <a:t>EudraCT</a:t>
            </a:r>
            <a:r>
              <a:rPr lang="pl-PL" sz="1500" dirty="0"/>
              <a:t> 014-004319-35 (</a:t>
            </a:r>
            <a:r>
              <a:rPr lang="pl-PL" sz="1500" dirty="0" err="1"/>
              <a:t>phase</a:t>
            </a:r>
            <a:r>
              <a:rPr lang="pl-PL" sz="1500" dirty="0"/>
              <a:t> II)</a:t>
            </a:r>
            <a:endParaRPr lang="en-US" sz="1500" b="1" dirty="0">
              <a:solidFill>
                <a:srgbClr val="92D050"/>
              </a:solidFill>
            </a:endParaRPr>
          </a:p>
        </p:txBody>
      </p:sp>
      <p:sp>
        <p:nvSpPr>
          <p:cNvPr id="12" name="Strzałka w dół 11"/>
          <p:cNvSpPr/>
          <p:nvPr/>
        </p:nvSpPr>
        <p:spPr>
          <a:xfrm>
            <a:off x="2173279" y="1818217"/>
            <a:ext cx="208754" cy="382379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rzałka w prawo 15"/>
          <p:cNvSpPr/>
          <p:nvPr/>
        </p:nvSpPr>
        <p:spPr>
          <a:xfrm>
            <a:off x="1752508" y="2654895"/>
            <a:ext cx="4042742" cy="492919"/>
          </a:xfrm>
          <a:prstGeom prst="rightArrow">
            <a:avLst/>
          </a:prstGeom>
          <a:solidFill>
            <a:schemeClr val="accent2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500" dirty="0" err="1"/>
              <a:t>Tregs</a:t>
            </a:r>
            <a:r>
              <a:rPr lang="pl-PL" sz="1500" dirty="0"/>
              <a:t> + antiCD20 </a:t>
            </a:r>
            <a:r>
              <a:rPr lang="pl-PL" sz="1500" dirty="0" err="1"/>
              <a:t>therapy</a:t>
            </a:r>
            <a:endParaRPr lang="en-US" sz="1500" dirty="0"/>
          </a:p>
        </p:txBody>
      </p:sp>
      <p:sp>
        <p:nvSpPr>
          <p:cNvPr id="19" name="Strzałka w dół 18"/>
          <p:cNvSpPr/>
          <p:nvPr/>
        </p:nvSpPr>
        <p:spPr>
          <a:xfrm>
            <a:off x="3627440" y="1844767"/>
            <a:ext cx="208754" cy="382379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trzałka w dół 20"/>
          <p:cNvSpPr/>
          <p:nvPr/>
        </p:nvSpPr>
        <p:spPr>
          <a:xfrm>
            <a:off x="4004143" y="2399762"/>
            <a:ext cx="208754" cy="382379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trzałka w dół 21"/>
          <p:cNvSpPr/>
          <p:nvPr/>
        </p:nvSpPr>
        <p:spPr>
          <a:xfrm>
            <a:off x="3100996" y="2379210"/>
            <a:ext cx="208754" cy="382379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trzałka w dół 23"/>
          <p:cNvSpPr/>
          <p:nvPr/>
        </p:nvSpPr>
        <p:spPr>
          <a:xfrm>
            <a:off x="3322301" y="2379211"/>
            <a:ext cx="208754" cy="382379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rostokąt 24"/>
          <p:cNvSpPr/>
          <p:nvPr/>
        </p:nvSpPr>
        <p:spPr>
          <a:xfrm>
            <a:off x="2576397" y="229826"/>
            <a:ext cx="1878719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92867" indent="-192867" algn="ctr" eaLnBrk="0" hangingPunct="0">
              <a:lnSpc>
                <a:spcPct val="150000"/>
              </a:lnSpc>
              <a:tabLst>
                <a:tab pos="962549" algn="l"/>
              </a:tabLst>
              <a:defRPr/>
            </a:pPr>
            <a:r>
              <a:rPr lang="pl-PL" sz="2400" b="1" dirty="0" err="1">
                <a:latin typeface="+mj-lt"/>
                <a:ea typeface="ＭＳ Ｐゴシック" pitchFamily="34" charset="-128"/>
              </a:rPr>
              <a:t>TregVac</a:t>
            </a:r>
            <a:r>
              <a:rPr lang="pl-PL" sz="2400" b="1" dirty="0">
                <a:latin typeface="+mj-lt"/>
                <a:ea typeface="ＭＳ Ｐゴシック" pitchFamily="34" charset="-128"/>
              </a:rPr>
              <a:t> 2.0</a:t>
            </a:r>
            <a:endParaRPr lang="en-US" sz="2400" b="1" dirty="0">
              <a:latin typeface="+mj-lt"/>
              <a:ea typeface="ＭＳ Ｐゴシック" pitchFamily="34" charset="-128"/>
            </a:endParaRPr>
          </a:p>
        </p:txBody>
      </p:sp>
      <p:sp>
        <p:nvSpPr>
          <p:cNvPr id="14" name="Strzałka w dół 13"/>
          <p:cNvSpPr/>
          <p:nvPr/>
        </p:nvSpPr>
        <p:spPr>
          <a:xfrm>
            <a:off x="2639650" y="2386096"/>
            <a:ext cx="208754" cy="382379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rzałka w dół 14"/>
          <p:cNvSpPr/>
          <p:nvPr/>
        </p:nvSpPr>
        <p:spPr>
          <a:xfrm>
            <a:off x="2892242" y="2369735"/>
            <a:ext cx="208754" cy="382379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trzałka w dół 16"/>
          <p:cNvSpPr/>
          <p:nvPr/>
        </p:nvSpPr>
        <p:spPr>
          <a:xfrm>
            <a:off x="2320167" y="2380209"/>
            <a:ext cx="208754" cy="382379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ine 4"/>
          <p:cNvSpPr>
            <a:spLocks noChangeShapeType="1"/>
          </p:cNvSpPr>
          <p:nvPr/>
        </p:nvSpPr>
        <p:spPr bwMode="auto">
          <a:xfrm>
            <a:off x="447517" y="1221600"/>
            <a:ext cx="6136481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>
            <a:outerShdw blurRad="63500" dist="52363" dir="842175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9" charset="0"/>
              <a:cs typeface="+mn-cs"/>
            </a:endParaRPr>
          </a:p>
        </p:txBody>
      </p:sp>
      <p:pic>
        <p:nvPicPr>
          <p:cNvPr id="27" name="Obraz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94" y="8254"/>
            <a:ext cx="1444472" cy="396722"/>
          </a:xfrm>
          <a:prstGeom prst="rect">
            <a:avLst/>
          </a:prstGeom>
        </p:spPr>
      </p:pic>
      <p:grpSp>
        <p:nvGrpSpPr>
          <p:cNvPr id="2" name="Grupa 1">
            <a:extLst>
              <a:ext uri="{FF2B5EF4-FFF2-40B4-BE49-F238E27FC236}">
                <a16:creationId xmlns:a16="http://schemas.microsoft.com/office/drawing/2014/main" id="{2BC925A1-63E1-3F52-CCD0-3DDE2A749B20}"/>
              </a:ext>
            </a:extLst>
          </p:cNvPr>
          <p:cNvGrpSpPr/>
          <p:nvPr/>
        </p:nvGrpSpPr>
        <p:grpSpPr>
          <a:xfrm>
            <a:off x="0" y="4892127"/>
            <a:ext cx="6858000" cy="271911"/>
            <a:chOff x="0" y="6465240"/>
            <a:chExt cx="9906000" cy="392760"/>
          </a:xfrm>
        </p:grpSpPr>
        <p:sp>
          <p:nvSpPr>
            <p:cNvPr id="3" name="Prostokąt 2">
              <a:extLst>
                <a:ext uri="{FF2B5EF4-FFF2-40B4-BE49-F238E27FC236}">
                  <a16:creationId xmlns:a16="http://schemas.microsoft.com/office/drawing/2014/main" id="{4A9D9319-46CC-2861-ACF0-E4278AAD18F1}"/>
                </a:ext>
              </a:extLst>
            </p:cNvPr>
            <p:cNvSpPr/>
            <p:nvPr/>
          </p:nvSpPr>
          <p:spPr>
            <a:xfrm>
              <a:off x="0" y="6465240"/>
              <a:ext cx="9906000" cy="392760"/>
            </a:xfrm>
            <a:prstGeom prst="rect">
              <a:avLst/>
            </a:prstGeom>
            <a:solidFill>
              <a:srgbClr val="223F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4" name="Obraz 3">
              <a:extLst>
                <a:ext uri="{FF2B5EF4-FFF2-40B4-BE49-F238E27FC236}">
                  <a16:creationId xmlns:a16="http://schemas.microsoft.com/office/drawing/2014/main" id="{3EF9C7DE-BE13-D76E-75FB-DC00170ED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4832" y="6477000"/>
              <a:ext cx="1176337" cy="381000"/>
            </a:xfrm>
            <a:prstGeom prst="rect">
              <a:avLst/>
            </a:prstGeom>
          </p:spPr>
        </p:pic>
      </p:grpSp>
      <p:sp>
        <p:nvSpPr>
          <p:cNvPr id="5" name="Prostokąt 4">
            <a:extLst>
              <a:ext uri="{FF2B5EF4-FFF2-40B4-BE49-F238E27FC236}">
                <a16:creationId xmlns:a16="http://schemas.microsoft.com/office/drawing/2014/main" id="{4C0C5D52-FF08-5298-3880-39894A671305}"/>
              </a:ext>
            </a:extLst>
          </p:cNvPr>
          <p:cNvSpPr/>
          <p:nvPr/>
        </p:nvSpPr>
        <p:spPr>
          <a:xfrm>
            <a:off x="153028" y="4942030"/>
            <a:ext cx="902811" cy="2094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76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www.poltreg.tech</a:t>
            </a:r>
            <a:endParaRPr lang="en-GB" sz="76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D8090D9-937C-4BF1-8313-6616AB3F71D0}"/>
              </a:ext>
            </a:extLst>
          </p:cNvPr>
          <p:cNvGrpSpPr/>
          <p:nvPr/>
        </p:nvGrpSpPr>
        <p:grpSpPr>
          <a:xfrm>
            <a:off x="1073303" y="1971062"/>
            <a:ext cx="944068" cy="1853157"/>
            <a:chOff x="1073303" y="1971062"/>
            <a:chExt cx="944068" cy="185315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48521A8-6E15-4095-8E00-F8A4E96961B1}"/>
                </a:ext>
              </a:extLst>
            </p:cNvPr>
            <p:cNvSpPr/>
            <p:nvPr/>
          </p:nvSpPr>
          <p:spPr>
            <a:xfrm>
              <a:off x="1080087" y="1971062"/>
              <a:ext cx="909008" cy="1853157"/>
            </a:xfrm>
            <a:prstGeom prst="ellipse">
              <a:avLst/>
            </a:prstGeom>
            <a:solidFill>
              <a:srgbClr val="B3D9E7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E29ECD1-0CCD-4AA6-8199-6353ECB6609E}"/>
                </a:ext>
              </a:extLst>
            </p:cNvPr>
            <p:cNvSpPr txBox="1"/>
            <p:nvPr/>
          </p:nvSpPr>
          <p:spPr>
            <a:xfrm>
              <a:off x="1073303" y="2528307"/>
              <a:ext cx="944068" cy="738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Modified Inclusion criteria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240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9" grpId="0" animBg="1"/>
      <p:bldP spid="21" grpId="0" animBg="1"/>
      <p:bldP spid="22" grpId="0" animBg="1"/>
      <p:bldP spid="24" grpId="0" animBg="1"/>
      <p:bldP spid="14" grpId="0" animBg="1"/>
      <p:bldP spid="15" grpId="0" animBg="1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72" y="864847"/>
            <a:ext cx="5025331" cy="3930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0DF27A4-23A3-5F40-B891-AC2B5341C76E}"/>
              </a:ext>
            </a:extLst>
          </p:cNvPr>
          <p:cNvSpPr txBox="1">
            <a:spLocks/>
          </p:cNvSpPr>
          <p:nvPr/>
        </p:nvSpPr>
        <p:spPr>
          <a:xfrm>
            <a:off x="2556102" y="246734"/>
            <a:ext cx="1745795" cy="542582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5pPr>
            <a:lvl6pPr marL="342874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6pPr>
            <a:lvl7pPr marL="68575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7pPr>
            <a:lvl8pPr marL="1028624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8pPr>
            <a:lvl9pPr marL="1371498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400" b="1" kern="0" dirty="0"/>
              <a:t>Remission</a:t>
            </a:r>
          </a:p>
        </p:txBody>
      </p:sp>
      <p:sp>
        <p:nvSpPr>
          <p:cNvPr id="11" name="Objaśnienie ze strzałką w lewo 10"/>
          <p:cNvSpPr/>
          <p:nvPr/>
        </p:nvSpPr>
        <p:spPr>
          <a:xfrm rot="21046636">
            <a:off x="5045036" y="2354970"/>
            <a:ext cx="1140800" cy="594066"/>
          </a:xfrm>
          <a:prstGeom prst="leftArrowCallout">
            <a:avLst>
              <a:gd name="adj1" fmla="val 17264"/>
              <a:gd name="adj2" fmla="val 21420"/>
              <a:gd name="adj3" fmla="val 28345"/>
              <a:gd name="adj4" fmla="val 74023"/>
            </a:avLst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b="1" dirty="0" err="1">
                <a:solidFill>
                  <a:schemeClr val="bg1"/>
                </a:solidFill>
              </a:rPr>
              <a:t>Tregs</a:t>
            </a:r>
            <a:r>
              <a:rPr lang="pl-PL" sz="1200" b="1" dirty="0">
                <a:solidFill>
                  <a:schemeClr val="bg1"/>
                </a:solidFill>
              </a:rPr>
              <a:t>+ antiCD20</a:t>
            </a:r>
          </a:p>
        </p:txBody>
      </p:sp>
      <p:sp>
        <p:nvSpPr>
          <p:cNvPr id="12" name="Objaśnienie ze strzałką w lewo 11"/>
          <p:cNvSpPr/>
          <p:nvPr/>
        </p:nvSpPr>
        <p:spPr>
          <a:xfrm rot="21039249">
            <a:off x="5090384" y="3114632"/>
            <a:ext cx="1071611" cy="243750"/>
          </a:xfrm>
          <a:prstGeom prst="leftArrowCallout">
            <a:avLst>
              <a:gd name="adj1" fmla="val 17264"/>
              <a:gd name="adj2" fmla="val 15156"/>
              <a:gd name="adj3" fmla="val 28345"/>
              <a:gd name="adj4" fmla="val 78081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b="1" dirty="0" err="1">
                <a:solidFill>
                  <a:schemeClr val="bg1"/>
                </a:solidFill>
              </a:rPr>
              <a:t>Tregs</a:t>
            </a:r>
            <a:endParaRPr lang="pl-PL" sz="1200" b="1" dirty="0">
              <a:solidFill>
                <a:schemeClr val="bg1"/>
              </a:solidFill>
            </a:endParaRPr>
          </a:p>
        </p:txBody>
      </p:sp>
      <p:sp>
        <p:nvSpPr>
          <p:cNvPr id="14" name="Objaśnienie ze strzałką w lewo 13"/>
          <p:cNvSpPr/>
          <p:nvPr/>
        </p:nvSpPr>
        <p:spPr>
          <a:xfrm rot="666345">
            <a:off x="5069618" y="3488730"/>
            <a:ext cx="1221267" cy="369215"/>
          </a:xfrm>
          <a:prstGeom prst="leftArrowCallout">
            <a:avLst>
              <a:gd name="adj1" fmla="val 22518"/>
              <a:gd name="adj2" fmla="val 23784"/>
              <a:gd name="adj3" fmla="val 30311"/>
              <a:gd name="adj4" fmla="val 69409"/>
            </a:avLst>
          </a:prstGeom>
          <a:solidFill>
            <a:srgbClr val="BCA2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b="1" dirty="0">
                <a:solidFill>
                  <a:schemeClr val="bg1"/>
                </a:solidFill>
              </a:rPr>
              <a:t>antiCD20</a:t>
            </a:r>
          </a:p>
        </p:txBody>
      </p:sp>
      <p:sp>
        <p:nvSpPr>
          <p:cNvPr id="13" name="Objaśnienie ze strzałką w lewo 12"/>
          <p:cNvSpPr/>
          <p:nvPr/>
        </p:nvSpPr>
        <p:spPr>
          <a:xfrm rot="2111339">
            <a:off x="4875153" y="3936885"/>
            <a:ext cx="1101932" cy="226507"/>
          </a:xfrm>
          <a:prstGeom prst="leftArrowCallout">
            <a:avLst>
              <a:gd name="adj1" fmla="val 17264"/>
              <a:gd name="adj2" fmla="val 25527"/>
              <a:gd name="adj3" fmla="val 36559"/>
              <a:gd name="adj4" fmla="val 75493"/>
            </a:avLst>
          </a:prstGeom>
          <a:solidFill>
            <a:srgbClr val="18C6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b="1" dirty="0" err="1">
                <a:solidFill>
                  <a:schemeClr val="bg1"/>
                </a:solidFill>
              </a:rPr>
              <a:t>control</a:t>
            </a:r>
            <a:endParaRPr lang="pl-PL" sz="1200" b="1" dirty="0">
              <a:solidFill>
                <a:schemeClr val="bg1"/>
              </a:solidFill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827"/>
            <a:ext cx="1617045" cy="442042"/>
          </a:xfrm>
          <a:prstGeom prst="rect">
            <a:avLst/>
          </a:prstGeom>
        </p:spPr>
      </p:pic>
      <p:sp>
        <p:nvSpPr>
          <p:cNvPr id="2" name="Rectangle 9">
            <a:extLst>
              <a:ext uri="{FF2B5EF4-FFF2-40B4-BE49-F238E27FC236}">
                <a16:creationId xmlns:a16="http://schemas.microsoft.com/office/drawing/2014/main" id="{23D8CC34-6683-F964-E8B0-6EE2DD043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5837" y="4632883"/>
            <a:ext cx="1904391" cy="254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pl-PL" sz="1051" dirty="0" err="1">
                <a:latin typeface="+mj-lt"/>
              </a:rPr>
              <a:t>Zielinski</a:t>
            </a:r>
            <a:r>
              <a:rPr lang="pl-PL" sz="1051" dirty="0">
                <a:latin typeface="+mj-lt"/>
              </a:rPr>
              <a:t> </a:t>
            </a:r>
            <a:r>
              <a:rPr lang="pl-PL" sz="1051" i="1" dirty="0">
                <a:latin typeface="+mj-lt"/>
              </a:rPr>
              <a:t>et al. </a:t>
            </a:r>
            <a:r>
              <a:rPr lang="pl-PL" sz="1051" dirty="0">
                <a:latin typeface="+mj-lt"/>
              </a:rPr>
              <a:t> DOM 2022</a:t>
            </a:r>
            <a:endParaRPr lang="en-GB" sz="1051" dirty="0">
              <a:latin typeface="+mj-lt"/>
            </a:endParaRPr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id="{048B56D9-8E60-F8CE-8B65-2A3F5E3871E5}"/>
              </a:ext>
            </a:extLst>
          </p:cNvPr>
          <p:cNvGrpSpPr/>
          <p:nvPr/>
        </p:nvGrpSpPr>
        <p:grpSpPr>
          <a:xfrm>
            <a:off x="0" y="4892127"/>
            <a:ext cx="6858000" cy="271911"/>
            <a:chOff x="0" y="6465240"/>
            <a:chExt cx="9906000" cy="392760"/>
          </a:xfrm>
        </p:grpSpPr>
        <p:sp>
          <p:nvSpPr>
            <p:cNvPr id="5" name="Prostokąt 4">
              <a:extLst>
                <a:ext uri="{FF2B5EF4-FFF2-40B4-BE49-F238E27FC236}">
                  <a16:creationId xmlns:a16="http://schemas.microsoft.com/office/drawing/2014/main" id="{1A8FC19B-8F5F-3834-B467-6D3857EE3815}"/>
                </a:ext>
              </a:extLst>
            </p:cNvPr>
            <p:cNvSpPr/>
            <p:nvPr/>
          </p:nvSpPr>
          <p:spPr>
            <a:xfrm>
              <a:off x="0" y="6465240"/>
              <a:ext cx="9906000" cy="392760"/>
            </a:xfrm>
            <a:prstGeom prst="rect">
              <a:avLst/>
            </a:prstGeom>
            <a:solidFill>
              <a:srgbClr val="223F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7" name="Obraz 6">
              <a:extLst>
                <a:ext uri="{FF2B5EF4-FFF2-40B4-BE49-F238E27FC236}">
                  <a16:creationId xmlns:a16="http://schemas.microsoft.com/office/drawing/2014/main" id="{BCB86360-ABC1-110F-A42A-2B1540995F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4832" y="6477000"/>
              <a:ext cx="1176337" cy="381000"/>
            </a:xfrm>
            <a:prstGeom prst="rect">
              <a:avLst/>
            </a:prstGeom>
          </p:spPr>
        </p:pic>
      </p:grpSp>
      <p:sp>
        <p:nvSpPr>
          <p:cNvPr id="8" name="Prostokąt 7">
            <a:extLst>
              <a:ext uri="{FF2B5EF4-FFF2-40B4-BE49-F238E27FC236}">
                <a16:creationId xmlns:a16="http://schemas.microsoft.com/office/drawing/2014/main" id="{B004CFA9-BB2E-A23C-8E58-6B37C9140B56}"/>
              </a:ext>
            </a:extLst>
          </p:cNvPr>
          <p:cNvSpPr/>
          <p:nvPr/>
        </p:nvSpPr>
        <p:spPr>
          <a:xfrm>
            <a:off x="153028" y="4942030"/>
            <a:ext cx="902811" cy="2094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76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www.poltreg.tech</a:t>
            </a:r>
            <a:endParaRPr lang="en-GB" sz="76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0409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ole tekstowe 20">
            <a:extLst>
              <a:ext uri="{FF2B5EF4-FFF2-40B4-BE49-F238E27FC236}">
                <a16:creationId xmlns:a16="http://schemas.microsoft.com/office/drawing/2014/main" id="{BF762116-659A-0756-D339-BB927D395CE9}"/>
              </a:ext>
            </a:extLst>
          </p:cNvPr>
          <p:cNvSpPr txBox="1"/>
          <p:nvPr/>
        </p:nvSpPr>
        <p:spPr>
          <a:xfrm>
            <a:off x="304165" y="602963"/>
            <a:ext cx="6365195" cy="1154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 err="1"/>
              <a:t>Is</a:t>
            </a:r>
            <a:r>
              <a:rPr lang="pl-PL" sz="1600" dirty="0"/>
              <a:t> my </a:t>
            </a:r>
            <a:r>
              <a:rPr lang="pl-PL" sz="1600" dirty="0" err="1"/>
              <a:t>drug</a:t>
            </a:r>
            <a:r>
              <a:rPr lang="pl-PL" sz="1600" dirty="0"/>
              <a:t> </a:t>
            </a:r>
            <a:r>
              <a:rPr lang="pl-PL" sz="1600" dirty="0" err="1"/>
              <a:t>safe</a:t>
            </a:r>
            <a:r>
              <a:rPr lang="pl-PL" sz="1600" dirty="0"/>
              <a:t> for my </a:t>
            </a:r>
            <a:r>
              <a:rPr lang="pl-PL" sz="1600" dirty="0" err="1"/>
              <a:t>patients</a:t>
            </a:r>
            <a:r>
              <a:rPr lang="pl-PL" sz="1600" dirty="0"/>
              <a:t>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 err="1"/>
              <a:t>Is</a:t>
            </a:r>
            <a:r>
              <a:rPr lang="pl-PL" sz="1600" dirty="0"/>
              <a:t> my </a:t>
            </a:r>
            <a:r>
              <a:rPr lang="pl-PL" sz="1600" dirty="0" err="1"/>
              <a:t>drug</a:t>
            </a:r>
            <a:r>
              <a:rPr lang="pl-PL" sz="1600" dirty="0"/>
              <a:t> </a:t>
            </a:r>
            <a:r>
              <a:rPr lang="pl-PL" sz="1600" dirty="0" err="1"/>
              <a:t>efficacious</a:t>
            </a:r>
            <a:r>
              <a:rPr lang="pl-PL" sz="1600" dirty="0"/>
              <a:t>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 err="1"/>
              <a:t>Will</a:t>
            </a:r>
            <a:r>
              <a:rPr lang="pl-PL" sz="1600" dirty="0"/>
              <a:t> my </a:t>
            </a:r>
            <a:r>
              <a:rPr lang="pl-PL" sz="1600" dirty="0" err="1"/>
              <a:t>patients</a:t>
            </a:r>
            <a:r>
              <a:rPr lang="pl-PL" sz="1600" dirty="0"/>
              <a:t> </a:t>
            </a:r>
            <a:r>
              <a:rPr lang="pl-PL" sz="1600" dirty="0" err="1"/>
              <a:t>buy</a:t>
            </a:r>
            <a:r>
              <a:rPr lang="pl-PL" sz="1600" dirty="0"/>
              <a:t> my </a:t>
            </a:r>
            <a:r>
              <a:rPr lang="pl-PL" sz="1600" dirty="0" err="1"/>
              <a:t>drug</a:t>
            </a:r>
            <a:r>
              <a:rPr lang="pl-PL" sz="1600" dirty="0"/>
              <a:t> (</a:t>
            </a:r>
            <a:r>
              <a:rPr lang="pl-PL" sz="1600" dirty="0" err="1"/>
              <a:t>health</a:t>
            </a:r>
            <a:r>
              <a:rPr lang="pl-PL" sz="1600" dirty="0"/>
              <a:t> </a:t>
            </a:r>
            <a:r>
              <a:rPr lang="pl-PL" sz="1600" dirty="0" err="1"/>
              <a:t>technology</a:t>
            </a:r>
            <a:r>
              <a:rPr lang="pl-PL" sz="1600" dirty="0"/>
              <a:t> </a:t>
            </a:r>
            <a:r>
              <a:rPr lang="pl-PL" sz="1600" dirty="0" err="1"/>
              <a:t>assessment</a:t>
            </a:r>
            <a:r>
              <a:rPr lang="pl-PL" sz="1600" dirty="0"/>
              <a:t>)?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5A30AB2C-7504-C217-B455-C38452E052B4}"/>
              </a:ext>
            </a:extLst>
          </p:cNvPr>
          <p:cNvSpPr txBox="1"/>
          <p:nvPr/>
        </p:nvSpPr>
        <p:spPr>
          <a:xfrm>
            <a:off x="5907016" y="1936974"/>
            <a:ext cx="876153" cy="10618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endParaRPr lang="pl-PL" sz="900" dirty="0">
              <a:latin typeface="+mj-lt"/>
            </a:endParaRPr>
          </a:p>
          <a:p>
            <a:pPr algn="ctr"/>
            <a:endParaRPr lang="pl-PL" sz="900" dirty="0">
              <a:latin typeface="+mj-lt"/>
            </a:endParaRPr>
          </a:p>
          <a:p>
            <a:pPr algn="ctr"/>
            <a:r>
              <a:rPr lang="pl-PL" sz="900" dirty="0" err="1">
                <a:latin typeface="+mj-lt"/>
              </a:rPr>
              <a:t>Authorisation</a:t>
            </a:r>
            <a:endParaRPr lang="pl-PL" sz="900" dirty="0">
              <a:latin typeface="+mj-lt"/>
            </a:endParaRPr>
          </a:p>
          <a:p>
            <a:pPr algn="ctr"/>
            <a:r>
              <a:rPr lang="pl-PL" sz="900" dirty="0">
                <a:latin typeface="+mj-lt"/>
              </a:rPr>
              <a:t>(MAA)</a:t>
            </a:r>
          </a:p>
          <a:p>
            <a:pPr algn="ctr"/>
            <a:r>
              <a:rPr lang="pl-PL" sz="900" dirty="0">
                <a:latin typeface="+mj-lt"/>
              </a:rPr>
              <a:t>(BLA)</a:t>
            </a:r>
          </a:p>
          <a:p>
            <a:pPr algn="ctr"/>
            <a:endParaRPr lang="pl-PL" sz="900" dirty="0">
              <a:latin typeface="+mj-lt"/>
            </a:endParaRPr>
          </a:p>
          <a:p>
            <a:pPr algn="ctr"/>
            <a:endParaRPr lang="pl-PL" sz="900" dirty="0">
              <a:latin typeface="+mj-lt"/>
            </a:endParaRPr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6669C6FE-133D-0506-3E55-665BD09C8C25}"/>
              </a:ext>
            </a:extLst>
          </p:cNvPr>
          <p:cNvGrpSpPr/>
          <p:nvPr/>
        </p:nvGrpSpPr>
        <p:grpSpPr>
          <a:xfrm>
            <a:off x="0" y="4892127"/>
            <a:ext cx="6858000" cy="271911"/>
            <a:chOff x="0" y="6465240"/>
            <a:chExt cx="9906000" cy="392760"/>
          </a:xfrm>
        </p:grpSpPr>
        <p:sp>
          <p:nvSpPr>
            <p:cNvPr id="17" name="Prostokąt 16">
              <a:extLst>
                <a:ext uri="{FF2B5EF4-FFF2-40B4-BE49-F238E27FC236}">
                  <a16:creationId xmlns:a16="http://schemas.microsoft.com/office/drawing/2014/main" id="{E9D1B41D-2FE0-3F97-1BDB-54216D0F7752}"/>
                </a:ext>
              </a:extLst>
            </p:cNvPr>
            <p:cNvSpPr/>
            <p:nvPr/>
          </p:nvSpPr>
          <p:spPr>
            <a:xfrm>
              <a:off x="0" y="6465240"/>
              <a:ext cx="9906000" cy="392760"/>
            </a:xfrm>
            <a:prstGeom prst="rect">
              <a:avLst/>
            </a:prstGeom>
            <a:solidFill>
              <a:srgbClr val="223F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20" name="Obraz 19">
              <a:extLst>
                <a:ext uri="{FF2B5EF4-FFF2-40B4-BE49-F238E27FC236}">
                  <a16:creationId xmlns:a16="http://schemas.microsoft.com/office/drawing/2014/main" id="{DF009B30-85A6-1787-207D-E5204C27B3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4832" y="6477000"/>
              <a:ext cx="1176337" cy="381000"/>
            </a:xfrm>
            <a:prstGeom prst="rect">
              <a:avLst/>
            </a:prstGeom>
          </p:spPr>
        </p:pic>
      </p:grpSp>
      <p:sp>
        <p:nvSpPr>
          <p:cNvPr id="23" name="Prostokąt 22">
            <a:extLst>
              <a:ext uri="{FF2B5EF4-FFF2-40B4-BE49-F238E27FC236}">
                <a16:creationId xmlns:a16="http://schemas.microsoft.com/office/drawing/2014/main" id="{B8743695-0B5B-2D39-2694-9A90AC08F491}"/>
              </a:ext>
            </a:extLst>
          </p:cNvPr>
          <p:cNvSpPr/>
          <p:nvPr/>
        </p:nvSpPr>
        <p:spPr>
          <a:xfrm>
            <a:off x="153028" y="4942030"/>
            <a:ext cx="902811" cy="2094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76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www.poltreg.tech</a:t>
            </a:r>
            <a:endParaRPr lang="en-GB" sz="76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" name="Obraz 23">
            <a:extLst>
              <a:ext uri="{FF2B5EF4-FFF2-40B4-BE49-F238E27FC236}">
                <a16:creationId xmlns:a16="http://schemas.microsoft.com/office/drawing/2014/main" id="{70E2FA41-8CC1-4045-D4CC-814AC6860D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44472" cy="396722"/>
          </a:xfrm>
          <a:prstGeom prst="rect">
            <a:avLst/>
          </a:prstGeom>
        </p:spPr>
      </p:pic>
      <p:sp>
        <p:nvSpPr>
          <p:cNvPr id="25" name="pole tekstowe 18">
            <a:extLst>
              <a:ext uri="{FF2B5EF4-FFF2-40B4-BE49-F238E27FC236}">
                <a16:creationId xmlns:a16="http://schemas.microsoft.com/office/drawing/2014/main" id="{EC84661C-29FD-44B2-8AF9-91D6D6FA5E42}"/>
              </a:ext>
            </a:extLst>
          </p:cNvPr>
          <p:cNvSpPr txBox="1"/>
          <p:nvPr/>
        </p:nvSpPr>
        <p:spPr>
          <a:xfrm>
            <a:off x="4368790" y="2305938"/>
            <a:ext cx="627858" cy="3559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13" dirty="0">
                <a:latin typeface="+mj-lt"/>
              </a:rPr>
              <a:t>GMP </a:t>
            </a:r>
            <a:r>
              <a:rPr lang="pl-PL" sz="700" dirty="0" err="1">
                <a:latin typeface="+mj-lt"/>
              </a:rPr>
              <a:t>formulation</a:t>
            </a:r>
            <a:endParaRPr lang="pl-PL" sz="1013" dirty="0">
              <a:latin typeface="+mj-lt"/>
            </a:endParaRPr>
          </a:p>
        </p:txBody>
      </p:sp>
      <p:sp>
        <p:nvSpPr>
          <p:cNvPr id="26" name="pole tekstowe 3">
            <a:extLst>
              <a:ext uri="{FF2B5EF4-FFF2-40B4-BE49-F238E27FC236}">
                <a16:creationId xmlns:a16="http://schemas.microsoft.com/office/drawing/2014/main" id="{6363FDDD-5ED0-43CB-B456-8839F4219FBB}"/>
              </a:ext>
            </a:extLst>
          </p:cNvPr>
          <p:cNvSpPr txBox="1"/>
          <p:nvPr/>
        </p:nvSpPr>
        <p:spPr>
          <a:xfrm>
            <a:off x="957908" y="2414848"/>
            <a:ext cx="437940" cy="248209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pl-PL" sz="1013" dirty="0">
                <a:latin typeface="+mj-lt"/>
              </a:rPr>
              <a:t>Idea</a:t>
            </a:r>
          </a:p>
        </p:txBody>
      </p:sp>
      <p:sp>
        <p:nvSpPr>
          <p:cNvPr id="27" name="pole tekstowe 4">
            <a:extLst>
              <a:ext uri="{FF2B5EF4-FFF2-40B4-BE49-F238E27FC236}">
                <a16:creationId xmlns:a16="http://schemas.microsoft.com/office/drawing/2014/main" id="{7383A666-58D0-4F47-8A58-7758693BB7F0}"/>
              </a:ext>
            </a:extLst>
          </p:cNvPr>
          <p:cNvSpPr txBox="1"/>
          <p:nvPr/>
        </p:nvSpPr>
        <p:spPr>
          <a:xfrm>
            <a:off x="98112" y="2426198"/>
            <a:ext cx="721672" cy="246221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pl-PL" sz="1000" dirty="0">
                <a:latin typeface="+mj-lt"/>
              </a:rPr>
              <a:t>The </a:t>
            </a:r>
            <a:r>
              <a:rPr lang="pl-PL" sz="1000" dirty="0" err="1">
                <a:latin typeface="+mj-lt"/>
              </a:rPr>
              <a:t>need</a:t>
            </a:r>
            <a:endParaRPr lang="pl-PL" sz="1000" dirty="0">
              <a:latin typeface="+mj-lt"/>
            </a:endParaRPr>
          </a:p>
        </p:txBody>
      </p:sp>
      <p:sp>
        <p:nvSpPr>
          <p:cNvPr id="28" name="pole tekstowe 5">
            <a:extLst>
              <a:ext uri="{FF2B5EF4-FFF2-40B4-BE49-F238E27FC236}">
                <a16:creationId xmlns:a16="http://schemas.microsoft.com/office/drawing/2014/main" id="{55A0B7D4-D900-4994-95E1-46287F92D20F}"/>
              </a:ext>
            </a:extLst>
          </p:cNvPr>
          <p:cNvSpPr txBox="1"/>
          <p:nvPr/>
        </p:nvSpPr>
        <p:spPr>
          <a:xfrm>
            <a:off x="1563855" y="2426198"/>
            <a:ext cx="413774" cy="24820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13" dirty="0" err="1">
                <a:latin typeface="+mj-lt"/>
              </a:rPr>
              <a:t>Aim</a:t>
            </a:r>
            <a:r>
              <a:rPr lang="pl-PL" sz="1013" dirty="0">
                <a:latin typeface="+mj-lt"/>
              </a:rPr>
              <a:t> </a:t>
            </a:r>
          </a:p>
        </p:txBody>
      </p:sp>
      <p:sp>
        <p:nvSpPr>
          <p:cNvPr id="29" name="pole tekstowe 6">
            <a:extLst>
              <a:ext uri="{FF2B5EF4-FFF2-40B4-BE49-F238E27FC236}">
                <a16:creationId xmlns:a16="http://schemas.microsoft.com/office/drawing/2014/main" id="{8D0C2FD7-3D9C-4801-9CC5-C19437A28970}"/>
              </a:ext>
            </a:extLst>
          </p:cNvPr>
          <p:cNvSpPr txBox="1"/>
          <p:nvPr/>
        </p:nvSpPr>
        <p:spPr>
          <a:xfrm>
            <a:off x="2068917" y="2284422"/>
            <a:ext cx="962244" cy="40408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13" dirty="0">
                <a:latin typeface="+mj-lt"/>
              </a:rPr>
              <a:t>In vitro</a:t>
            </a:r>
          </a:p>
          <a:p>
            <a:pPr algn="ctr"/>
            <a:r>
              <a:rPr lang="pl-PL" sz="1013" dirty="0" err="1">
                <a:latin typeface="+mj-lt"/>
              </a:rPr>
              <a:t>studies</a:t>
            </a:r>
            <a:endParaRPr lang="pl-PL" sz="1013" dirty="0">
              <a:latin typeface="+mj-lt"/>
            </a:endParaRPr>
          </a:p>
        </p:txBody>
      </p:sp>
      <p:sp>
        <p:nvSpPr>
          <p:cNvPr id="30" name="pole tekstowe 7">
            <a:extLst>
              <a:ext uri="{FF2B5EF4-FFF2-40B4-BE49-F238E27FC236}">
                <a16:creationId xmlns:a16="http://schemas.microsoft.com/office/drawing/2014/main" id="{E72A0020-B1F0-4CF0-B822-6C812E37B07F}"/>
              </a:ext>
            </a:extLst>
          </p:cNvPr>
          <p:cNvSpPr txBox="1"/>
          <p:nvPr/>
        </p:nvSpPr>
        <p:spPr>
          <a:xfrm>
            <a:off x="3077891" y="1983140"/>
            <a:ext cx="1202936" cy="1015663"/>
          </a:xfrm>
          <a:prstGeom prst="rect">
            <a:avLst/>
          </a:prstGeom>
          <a:gradFill flip="none" rotWithShape="1">
            <a:gsLst>
              <a:gs pos="70000">
                <a:srgbClr val="FFFF00"/>
              </a:gs>
              <a:gs pos="37000">
                <a:srgbClr val="00B050">
                  <a:shade val="67500"/>
                  <a:satMod val="115000"/>
                </a:srgbClr>
              </a:gs>
              <a:gs pos="0">
                <a:srgbClr val="00B05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pl-PL" sz="1000" dirty="0" err="1">
                <a:latin typeface="+mj-lt"/>
              </a:rPr>
              <a:t>Preclinical</a:t>
            </a:r>
            <a:r>
              <a:rPr lang="pl-PL" sz="1000" dirty="0">
                <a:latin typeface="+mj-lt"/>
              </a:rPr>
              <a:t> </a:t>
            </a:r>
            <a:r>
              <a:rPr lang="pl-PL" sz="1000" dirty="0" err="1">
                <a:latin typeface="+mj-lt"/>
              </a:rPr>
              <a:t>models</a:t>
            </a:r>
            <a:endParaRPr lang="pl-PL" sz="1000" dirty="0">
              <a:latin typeface="+mj-lt"/>
            </a:endParaRPr>
          </a:p>
          <a:p>
            <a:pPr algn="ctr"/>
            <a:endParaRPr lang="pl-PL" sz="800" dirty="0">
              <a:latin typeface="+mj-lt"/>
            </a:endParaRPr>
          </a:p>
          <a:p>
            <a:pPr algn="ctr"/>
            <a:r>
              <a:rPr lang="pl-PL" sz="1000" dirty="0" err="1">
                <a:latin typeface="+mj-lt"/>
              </a:rPr>
              <a:t>Toxicity</a:t>
            </a:r>
            <a:r>
              <a:rPr lang="pl-PL" sz="1000" dirty="0">
                <a:latin typeface="+mj-lt"/>
              </a:rPr>
              <a:t> </a:t>
            </a:r>
            <a:r>
              <a:rPr lang="pl-PL" sz="1000" dirty="0" err="1">
                <a:latin typeface="+mj-lt"/>
              </a:rPr>
              <a:t>Pharmacokinetics</a:t>
            </a:r>
            <a:endParaRPr lang="pl-PL" sz="1000" dirty="0">
              <a:latin typeface="+mj-lt"/>
            </a:endParaRPr>
          </a:p>
          <a:p>
            <a:pPr algn="ctr"/>
            <a:r>
              <a:rPr lang="pl-PL" sz="1000" dirty="0">
                <a:latin typeface="+mj-lt"/>
              </a:rPr>
              <a:t>ADME</a:t>
            </a:r>
          </a:p>
        </p:txBody>
      </p:sp>
      <p:sp>
        <p:nvSpPr>
          <p:cNvPr id="31" name="pole tekstowe 8">
            <a:extLst>
              <a:ext uri="{FF2B5EF4-FFF2-40B4-BE49-F238E27FC236}">
                <a16:creationId xmlns:a16="http://schemas.microsoft.com/office/drawing/2014/main" id="{83A96645-B53B-4545-B5D5-88A24DDC9786}"/>
              </a:ext>
            </a:extLst>
          </p:cNvPr>
          <p:cNvSpPr txBox="1"/>
          <p:nvPr/>
        </p:nvSpPr>
        <p:spPr>
          <a:xfrm>
            <a:off x="5084611" y="2302826"/>
            <a:ext cx="719719" cy="40408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13" dirty="0" err="1">
                <a:latin typeface="+mj-lt"/>
              </a:rPr>
              <a:t>Clinical</a:t>
            </a:r>
            <a:r>
              <a:rPr lang="pl-PL" sz="1013" dirty="0">
                <a:latin typeface="+mj-lt"/>
              </a:rPr>
              <a:t> </a:t>
            </a:r>
            <a:r>
              <a:rPr lang="pl-PL" sz="1013" dirty="0" err="1">
                <a:latin typeface="+mj-lt"/>
              </a:rPr>
              <a:t>trials</a:t>
            </a:r>
            <a:endParaRPr lang="pl-PL" sz="1013" dirty="0">
              <a:latin typeface="+mj-lt"/>
            </a:endParaRPr>
          </a:p>
        </p:txBody>
      </p:sp>
      <p:sp>
        <p:nvSpPr>
          <p:cNvPr id="32" name="Strzałka w prawo 10">
            <a:extLst>
              <a:ext uri="{FF2B5EF4-FFF2-40B4-BE49-F238E27FC236}">
                <a16:creationId xmlns:a16="http://schemas.microsoft.com/office/drawing/2014/main" id="{E3403AD9-91D4-4FE7-9181-B3A91E4C2A7D}"/>
              </a:ext>
            </a:extLst>
          </p:cNvPr>
          <p:cNvSpPr/>
          <p:nvPr/>
        </p:nvSpPr>
        <p:spPr>
          <a:xfrm>
            <a:off x="759021" y="2459976"/>
            <a:ext cx="282320" cy="1341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13">
              <a:latin typeface="Comic Sans MS" panose="030F0702030302020204" pitchFamily="66" charset="0"/>
            </a:endParaRPr>
          </a:p>
        </p:txBody>
      </p:sp>
      <p:sp>
        <p:nvSpPr>
          <p:cNvPr id="33" name="Strzałka w prawo 11">
            <a:extLst>
              <a:ext uri="{FF2B5EF4-FFF2-40B4-BE49-F238E27FC236}">
                <a16:creationId xmlns:a16="http://schemas.microsoft.com/office/drawing/2014/main" id="{98F7C8D8-D9EA-4D60-B864-F221CE812FDB}"/>
              </a:ext>
            </a:extLst>
          </p:cNvPr>
          <p:cNvSpPr/>
          <p:nvPr/>
        </p:nvSpPr>
        <p:spPr>
          <a:xfrm>
            <a:off x="1345659" y="2459976"/>
            <a:ext cx="282320" cy="1341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13">
              <a:latin typeface="Comic Sans MS" panose="030F0702030302020204" pitchFamily="66" charset="0"/>
            </a:endParaRPr>
          </a:p>
        </p:txBody>
      </p:sp>
      <p:sp>
        <p:nvSpPr>
          <p:cNvPr id="34" name="Strzałka w prawo 12">
            <a:extLst>
              <a:ext uri="{FF2B5EF4-FFF2-40B4-BE49-F238E27FC236}">
                <a16:creationId xmlns:a16="http://schemas.microsoft.com/office/drawing/2014/main" id="{F8FDD9FE-EA79-4E69-9005-466D6DCA3B74}"/>
              </a:ext>
            </a:extLst>
          </p:cNvPr>
          <p:cNvSpPr/>
          <p:nvPr/>
        </p:nvSpPr>
        <p:spPr>
          <a:xfrm>
            <a:off x="1940011" y="2468277"/>
            <a:ext cx="282320" cy="1341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13">
              <a:latin typeface="Comic Sans MS" panose="030F0702030302020204" pitchFamily="66" charset="0"/>
            </a:endParaRPr>
          </a:p>
        </p:txBody>
      </p:sp>
      <p:sp>
        <p:nvSpPr>
          <p:cNvPr id="35" name="Strzałka w prawo 13">
            <a:extLst>
              <a:ext uri="{FF2B5EF4-FFF2-40B4-BE49-F238E27FC236}">
                <a16:creationId xmlns:a16="http://schemas.microsoft.com/office/drawing/2014/main" id="{37782A1E-EBB8-4748-B139-14E9C04870BD}"/>
              </a:ext>
            </a:extLst>
          </p:cNvPr>
          <p:cNvSpPr/>
          <p:nvPr/>
        </p:nvSpPr>
        <p:spPr>
          <a:xfrm>
            <a:off x="2948179" y="2459976"/>
            <a:ext cx="282320" cy="1341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13">
              <a:latin typeface="Comic Sans MS" panose="030F0702030302020204" pitchFamily="66" charset="0"/>
            </a:endParaRPr>
          </a:p>
        </p:txBody>
      </p:sp>
      <p:sp>
        <p:nvSpPr>
          <p:cNvPr id="36" name="Strzałka w prawo 14">
            <a:extLst>
              <a:ext uri="{FF2B5EF4-FFF2-40B4-BE49-F238E27FC236}">
                <a16:creationId xmlns:a16="http://schemas.microsoft.com/office/drawing/2014/main" id="{1FB05FC8-D3A5-4F37-91B7-0DEBD163B152}"/>
              </a:ext>
            </a:extLst>
          </p:cNvPr>
          <p:cNvSpPr/>
          <p:nvPr/>
        </p:nvSpPr>
        <p:spPr>
          <a:xfrm>
            <a:off x="4131423" y="2426199"/>
            <a:ext cx="282320" cy="1341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13">
              <a:latin typeface="Comic Sans MS" panose="030F0702030302020204" pitchFamily="66" charset="0"/>
            </a:endParaRPr>
          </a:p>
        </p:txBody>
      </p:sp>
      <p:sp>
        <p:nvSpPr>
          <p:cNvPr id="37" name="Strzałka w prawo 15">
            <a:extLst>
              <a:ext uri="{FF2B5EF4-FFF2-40B4-BE49-F238E27FC236}">
                <a16:creationId xmlns:a16="http://schemas.microsoft.com/office/drawing/2014/main" id="{63699818-A216-4AE6-B507-6242F2BB0025}"/>
              </a:ext>
            </a:extLst>
          </p:cNvPr>
          <p:cNvSpPr/>
          <p:nvPr/>
        </p:nvSpPr>
        <p:spPr>
          <a:xfrm>
            <a:off x="4940556" y="2418635"/>
            <a:ext cx="282320" cy="1341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13">
              <a:latin typeface="Comic Sans MS" panose="030F0702030302020204" pitchFamily="66" charset="0"/>
            </a:endParaRPr>
          </a:p>
        </p:txBody>
      </p:sp>
      <p:sp>
        <p:nvSpPr>
          <p:cNvPr id="38" name="Strzałka w prawo 19">
            <a:extLst>
              <a:ext uri="{FF2B5EF4-FFF2-40B4-BE49-F238E27FC236}">
                <a16:creationId xmlns:a16="http://schemas.microsoft.com/office/drawing/2014/main" id="{6DBC8E7A-49AD-4D99-9CE1-2E4C82D66074}"/>
              </a:ext>
            </a:extLst>
          </p:cNvPr>
          <p:cNvSpPr/>
          <p:nvPr/>
        </p:nvSpPr>
        <p:spPr>
          <a:xfrm>
            <a:off x="5728810" y="2426198"/>
            <a:ext cx="282320" cy="1341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13">
              <a:latin typeface="Comic Sans MS" panose="030F0702030302020204" pitchFamily="66" charset="0"/>
            </a:endParaRPr>
          </a:p>
        </p:txBody>
      </p:sp>
      <p:sp>
        <p:nvSpPr>
          <p:cNvPr id="39" name="Strzałka: w górę 22">
            <a:extLst>
              <a:ext uri="{FF2B5EF4-FFF2-40B4-BE49-F238E27FC236}">
                <a16:creationId xmlns:a16="http://schemas.microsoft.com/office/drawing/2014/main" id="{6E251A41-A8D3-45C5-8B7B-C8F1251471C6}"/>
              </a:ext>
            </a:extLst>
          </p:cNvPr>
          <p:cNvSpPr/>
          <p:nvPr/>
        </p:nvSpPr>
        <p:spPr>
          <a:xfrm>
            <a:off x="6160768" y="3187200"/>
            <a:ext cx="413775" cy="40408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25CA7C0-3C4D-4E0D-8850-5F1661877DA3}"/>
              </a:ext>
            </a:extLst>
          </p:cNvPr>
          <p:cNvGrpSpPr/>
          <p:nvPr/>
        </p:nvGrpSpPr>
        <p:grpSpPr>
          <a:xfrm>
            <a:off x="5957440" y="3650718"/>
            <a:ext cx="825729" cy="648072"/>
            <a:chOff x="3563175" y="3473268"/>
            <a:chExt cx="2977056" cy="648072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0E30C6B3-AF1B-4D2D-AE5B-5E51239967B0}"/>
                </a:ext>
              </a:extLst>
            </p:cNvPr>
            <p:cNvSpPr/>
            <p:nvPr/>
          </p:nvSpPr>
          <p:spPr>
            <a:xfrm>
              <a:off x="3563175" y="3473268"/>
              <a:ext cx="2957958" cy="6480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8A03354-1AE4-4DDA-967D-6AECECC55D00}"/>
                </a:ext>
              </a:extLst>
            </p:cNvPr>
            <p:cNvSpPr txBox="1"/>
            <p:nvPr/>
          </p:nvSpPr>
          <p:spPr>
            <a:xfrm>
              <a:off x="3582273" y="3625308"/>
              <a:ext cx="2957958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1500" dirty="0"/>
                <a:t>SA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080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0C9BEEAC-EF72-E6DB-C801-A8BD71DB33D0}"/>
              </a:ext>
            </a:extLst>
          </p:cNvPr>
          <p:cNvGrpSpPr/>
          <p:nvPr/>
        </p:nvGrpSpPr>
        <p:grpSpPr>
          <a:xfrm>
            <a:off x="0" y="4892127"/>
            <a:ext cx="6858000" cy="271911"/>
            <a:chOff x="0" y="6465240"/>
            <a:chExt cx="9906000" cy="392760"/>
          </a:xfrm>
        </p:grpSpPr>
        <p:sp>
          <p:nvSpPr>
            <p:cNvPr id="3" name="Prostokąt 2">
              <a:extLst>
                <a:ext uri="{FF2B5EF4-FFF2-40B4-BE49-F238E27FC236}">
                  <a16:creationId xmlns:a16="http://schemas.microsoft.com/office/drawing/2014/main" id="{F2019E39-DDCF-B6F9-CC2C-8BF3EAF272E8}"/>
                </a:ext>
              </a:extLst>
            </p:cNvPr>
            <p:cNvSpPr/>
            <p:nvPr/>
          </p:nvSpPr>
          <p:spPr>
            <a:xfrm>
              <a:off x="0" y="6465240"/>
              <a:ext cx="9906000" cy="392760"/>
            </a:xfrm>
            <a:prstGeom prst="rect">
              <a:avLst/>
            </a:prstGeom>
            <a:solidFill>
              <a:srgbClr val="223F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4" name="Obraz 3">
              <a:extLst>
                <a:ext uri="{FF2B5EF4-FFF2-40B4-BE49-F238E27FC236}">
                  <a16:creationId xmlns:a16="http://schemas.microsoft.com/office/drawing/2014/main" id="{9743464B-0A03-CDC9-1105-863AF23764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4832" y="6477000"/>
              <a:ext cx="1176337" cy="381000"/>
            </a:xfrm>
            <a:prstGeom prst="rect">
              <a:avLst/>
            </a:prstGeom>
          </p:spPr>
        </p:pic>
      </p:grpSp>
      <p:sp>
        <p:nvSpPr>
          <p:cNvPr id="6" name="Prostokąt 5">
            <a:extLst>
              <a:ext uri="{FF2B5EF4-FFF2-40B4-BE49-F238E27FC236}">
                <a16:creationId xmlns:a16="http://schemas.microsoft.com/office/drawing/2014/main" id="{DF2356C6-023B-6328-7E6B-E7D2E9E312E7}"/>
              </a:ext>
            </a:extLst>
          </p:cNvPr>
          <p:cNvSpPr/>
          <p:nvPr/>
        </p:nvSpPr>
        <p:spPr>
          <a:xfrm>
            <a:off x="153028" y="4942030"/>
            <a:ext cx="902811" cy="2094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76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www.poltreg.tech</a:t>
            </a:r>
            <a:endParaRPr lang="en-GB" sz="76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Strzałka w prawo 22"/>
          <p:cNvSpPr/>
          <p:nvPr/>
        </p:nvSpPr>
        <p:spPr>
          <a:xfrm>
            <a:off x="1148110" y="1798449"/>
            <a:ext cx="5521250" cy="341252"/>
          </a:xfrm>
          <a:prstGeom prst="rightArrow">
            <a:avLst/>
          </a:prstGeom>
          <a:solidFill>
            <a:srgbClr val="BCA2FC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dirty="0">
                <a:latin typeface="+mj-lt"/>
                <a:cs typeface="Calibri" panose="020F0502020204030204" pitchFamily="34" charset="0"/>
              </a:rPr>
              <a:t>antiCD20 </a:t>
            </a:r>
            <a:r>
              <a:rPr lang="pl-PL" sz="1200" dirty="0" err="1">
                <a:latin typeface="+mj-lt"/>
                <a:cs typeface="Calibri" panose="020F0502020204030204" pitchFamily="34" charset="0"/>
              </a:rPr>
              <a:t>therapy</a:t>
            </a:r>
            <a:r>
              <a:rPr lang="pl-PL" sz="1200" dirty="0">
                <a:latin typeface="+mj-lt"/>
                <a:cs typeface="Calibri" panose="020F0502020204030204" pitchFamily="34" charset="0"/>
              </a:rPr>
              <a:t> </a:t>
            </a:r>
            <a:r>
              <a:rPr lang="pl-PL" sz="1200" dirty="0" err="1">
                <a:latin typeface="+mj-lt"/>
                <a:cs typeface="Calibri" panose="020F0502020204030204" pitchFamily="34" charset="0"/>
              </a:rPr>
              <a:t>only</a:t>
            </a:r>
            <a:endParaRPr lang="en-US" sz="12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5" name="Strzałka w prawo 4"/>
          <p:cNvSpPr/>
          <p:nvPr/>
        </p:nvSpPr>
        <p:spPr>
          <a:xfrm>
            <a:off x="1148110" y="927219"/>
            <a:ext cx="5467244" cy="34125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dirty="0">
                <a:latin typeface="+mj-lt"/>
                <a:cs typeface="Calibri" panose="020F0502020204030204" pitchFamily="34" charset="0"/>
              </a:rPr>
              <a:t>2x </a:t>
            </a:r>
            <a:r>
              <a:rPr lang="pl-PL" sz="1200" dirty="0" err="1">
                <a:latin typeface="+mj-lt"/>
                <a:cs typeface="Calibri" panose="020F0502020204030204" pitchFamily="34" charset="0"/>
              </a:rPr>
              <a:t>Tregs</a:t>
            </a:r>
            <a:r>
              <a:rPr lang="pl-PL" sz="1200" dirty="0">
                <a:latin typeface="+mj-lt"/>
                <a:cs typeface="Calibri" panose="020F0502020204030204" pitchFamily="34" charset="0"/>
              </a:rPr>
              <a:t> (3months </a:t>
            </a:r>
            <a:r>
              <a:rPr lang="pl-PL" sz="1200" dirty="0" err="1">
                <a:latin typeface="+mj-lt"/>
                <a:cs typeface="Calibri" panose="020F0502020204030204" pitchFamily="34" charset="0"/>
              </a:rPr>
              <a:t>apart</a:t>
            </a:r>
            <a:r>
              <a:rPr lang="pl-PL" sz="1200" dirty="0">
                <a:latin typeface="+mj-lt"/>
                <a:cs typeface="Calibri" panose="020F0502020204030204" pitchFamily="34" charset="0"/>
              </a:rPr>
              <a:t>) + antiCD20 </a:t>
            </a:r>
            <a:r>
              <a:rPr lang="pl-PL" sz="1200" dirty="0" err="1">
                <a:latin typeface="+mj-lt"/>
                <a:cs typeface="Calibri" panose="020F0502020204030204" pitchFamily="34" charset="0"/>
              </a:rPr>
              <a:t>therapy</a:t>
            </a:r>
            <a:endParaRPr lang="en-US" sz="12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8" name="Strzałka w prawo 7"/>
          <p:cNvSpPr/>
          <p:nvPr/>
        </p:nvSpPr>
        <p:spPr>
          <a:xfrm>
            <a:off x="1148110" y="2068479"/>
            <a:ext cx="5521250" cy="341252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dirty="0">
                <a:latin typeface="+mj-lt"/>
                <a:cs typeface="Calibri" panose="020F0502020204030204" pitchFamily="34" charset="0"/>
              </a:rPr>
              <a:t>Control NOT </a:t>
            </a:r>
            <a:r>
              <a:rPr lang="pl-PL" sz="1200" dirty="0" err="1">
                <a:latin typeface="+mj-lt"/>
                <a:cs typeface="Calibri" panose="020F0502020204030204" pitchFamily="34" charset="0"/>
              </a:rPr>
              <a:t>Tregs</a:t>
            </a:r>
            <a:r>
              <a:rPr lang="pl-PL" sz="1200" dirty="0">
                <a:latin typeface="+mj-lt"/>
                <a:cs typeface="Calibri" panose="020F0502020204030204" pitchFamily="34" charset="0"/>
              </a:rPr>
              <a:t> </a:t>
            </a:r>
            <a:r>
              <a:rPr lang="pl-PL" sz="1200" dirty="0" err="1">
                <a:latin typeface="+mj-lt"/>
                <a:cs typeface="Calibri" panose="020F0502020204030204" pitchFamily="34" charset="0"/>
              </a:rPr>
              <a:t>treated</a:t>
            </a:r>
            <a:endParaRPr lang="en-US" sz="12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22" name="Symbol zastępczy zawartości 2"/>
          <p:cNvSpPr txBox="1">
            <a:spLocks/>
          </p:cNvSpPr>
          <p:nvPr/>
        </p:nvSpPr>
        <p:spPr>
          <a:xfrm>
            <a:off x="116632" y="2511238"/>
            <a:ext cx="6264285" cy="2023414"/>
          </a:xfrm>
          <a:prstGeom prst="rect">
            <a:avLst/>
          </a:prstGeom>
          <a:ln>
            <a:noFill/>
          </a:ln>
        </p:spPr>
        <p:txBody>
          <a:bodyPr anchor="ctr"/>
          <a:lstStyle/>
          <a:p>
            <a:pPr defTabSz="474779" eaLnBrk="0" hangingPunct="0">
              <a:spcBef>
                <a:spcPts val="310"/>
              </a:spcBef>
              <a:spcAft>
                <a:spcPts val="310"/>
              </a:spcAft>
              <a:buSzPct val="120000"/>
              <a:defRPr/>
            </a:pPr>
            <a:endParaRPr lang="en-GB" sz="831" b="1" kern="0" dirty="0">
              <a:solidFill>
                <a:srgbClr val="045582"/>
              </a:solidFill>
              <a:latin typeface="+mj-lt"/>
              <a:cs typeface="Calibri" panose="020F0502020204030204" pitchFamily="34" charset="0"/>
            </a:endParaRPr>
          </a:p>
          <a:p>
            <a:pPr marL="111277" indent="-111277">
              <a:buFont typeface="Arial" panose="020B0604020202020204" pitchFamily="34" charset="0"/>
              <a:buChar char="•"/>
            </a:pPr>
            <a:r>
              <a:rPr lang="pl-PL" sz="1050" b="1" dirty="0" err="1">
                <a:latin typeface="+mj-lt"/>
                <a:cs typeface="Calibri" panose="020F0502020204030204" pitchFamily="34" charset="0"/>
              </a:rPr>
              <a:t>Inclusion</a:t>
            </a:r>
            <a:r>
              <a:rPr lang="pl-PL" sz="1050" b="1" dirty="0">
                <a:latin typeface="+mj-lt"/>
                <a:cs typeface="Calibri" panose="020F0502020204030204" pitchFamily="34" charset="0"/>
              </a:rPr>
              <a:t> </a:t>
            </a:r>
            <a:r>
              <a:rPr lang="pl-PL" sz="1050" b="1" dirty="0" err="1">
                <a:latin typeface="+mj-lt"/>
                <a:cs typeface="Calibri" panose="020F0502020204030204" pitchFamily="34" charset="0"/>
              </a:rPr>
              <a:t>criteria</a:t>
            </a:r>
            <a:r>
              <a:rPr lang="pl-PL" sz="1050" b="1" dirty="0">
                <a:latin typeface="+mj-lt"/>
                <a:cs typeface="Calibri" panose="020F0502020204030204" pitchFamily="34" charset="0"/>
              </a:rPr>
              <a:t> </a:t>
            </a:r>
            <a:r>
              <a:rPr lang="pl-PL" sz="1050" dirty="0" err="1">
                <a:latin typeface="+mj-lt"/>
                <a:cs typeface="Calibri" panose="020F0502020204030204" pitchFamily="34" charset="0"/>
              </a:rPr>
              <a:t>allows</a:t>
            </a:r>
            <a:r>
              <a:rPr lang="pl-PL" sz="1050" dirty="0">
                <a:latin typeface="+mj-lt"/>
                <a:cs typeface="Calibri" panose="020F0502020204030204" pitchFamily="34" charset="0"/>
              </a:rPr>
              <a:t> </a:t>
            </a:r>
            <a:r>
              <a:rPr lang="pl-PL" sz="1050" dirty="0" err="1">
                <a:latin typeface="+mj-lt"/>
                <a:cs typeface="Calibri" panose="020F0502020204030204" pitchFamily="34" charset="0"/>
              </a:rPr>
              <a:t>including</a:t>
            </a:r>
            <a:r>
              <a:rPr lang="pl-PL" sz="1050" dirty="0">
                <a:latin typeface="+mj-lt"/>
                <a:cs typeface="Calibri" panose="020F0502020204030204" pitchFamily="34" charset="0"/>
              </a:rPr>
              <a:t> </a:t>
            </a:r>
            <a:r>
              <a:rPr lang="pl-PL" sz="1050" dirty="0" err="1">
                <a:latin typeface="+mj-lt"/>
                <a:cs typeface="Calibri" panose="020F0502020204030204" pitchFamily="34" charset="0"/>
              </a:rPr>
              <a:t>only</a:t>
            </a:r>
            <a:r>
              <a:rPr lang="pl-PL" sz="1050" dirty="0">
                <a:latin typeface="+mj-lt"/>
                <a:cs typeface="Calibri" panose="020F0502020204030204" pitchFamily="34" charset="0"/>
              </a:rPr>
              <a:t> the </a:t>
            </a:r>
            <a:r>
              <a:rPr lang="pl-PL" sz="1050" dirty="0" err="1">
                <a:latin typeface="+mj-lt"/>
                <a:cs typeface="Calibri" panose="020F0502020204030204" pitchFamily="34" charset="0"/>
              </a:rPr>
              <a:t>patients</a:t>
            </a:r>
            <a:r>
              <a:rPr lang="pl-PL" sz="1050" dirty="0">
                <a:latin typeface="+mj-lt"/>
                <a:cs typeface="Calibri" panose="020F0502020204030204" pitchFamily="34" charset="0"/>
              </a:rPr>
              <a:t> in a </a:t>
            </a:r>
            <a:r>
              <a:rPr lang="pl-PL" sz="1050" dirty="0" err="1">
                <a:latin typeface="+mj-lt"/>
                <a:cs typeface="Calibri" panose="020F0502020204030204" pitchFamily="34" charset="0"/>
              </a:rPr>
              <a:t>very</a:t>
            </a:r>
            <a:r>
              <a:rPr lang="pl-PL" sz="1050" dirty="0">
                <a:latin typeface="+mj-lt"/>
                <a:cs typeface="Calibri" panose="020F0502020204030204" pitchFamily="34" charset="0"/>
              </a:rPr>
              <a:t> </a:t>
            </a:r>
            <a:r>
              <a:rPr lang="pl-PL" sz="1050" dirty="0" err="1">
                <a:latin typeface="+mj-lt"/>
                <a:cs typeface="Calibri" panose="020F0502020204030204" pitchFamily="34" charset="0"/>
              </a:rPr>
              <a:t>early</a:t>
            </a:r>
            <a:r>
              <a:rPr lang="pl-PL" sz="1050" dirty="0">
                <a:latin typeface="+mj-lt"/>
                <a:cs typeface="Calibri" panose="020F0502020204030204" pitchFamily="34" charset="0"/>
              </a:rPr>
              <a:t> </a:t>
            </a:r>
            <a:r>
              <a:rPr lang="pl-PL" sz="1050" dirty="0" err="1">
                <a:latin typeface="+mj-lt"/>
                <a:cs typeface="Calibri" panose="020F0502020204030204" pitchFamily="34" charset="0"/>
              </a:rPr>
              <a:t>phase</a:t>
            </a:r>
            <a:r>
              <a:rPr lang="pl-PL" sz="1050" dirty="0">
                <a:latin typeface="+mj-lt"/>
                <a:cs typeface="Calibri" panose="020F0502020204030204" pitchFamily="34" charset="0"/>
              </a:rPr>
              <a:t> of </a:t>
            </a:r>
            <a:r>
              <a:rPr lang="pl-PL" sz="1050" dirty="0" err="1">
                <a:latin typeface="+mj-lt"/>
                <a:cs typeface="Calibri" panose="020F0502020204030204" pitchFamily="34" charset="0"/>
              </a:rPr>
              <a:t>type</a:t>
            </a:r>
            <a:r>
              <a:rPr lang="pl-PL" sz="1050" dirty="0">
                <a:latin typeface="+mj-lt"/>
                <a:cs typeface="Calibri" panose="020F0502020204030204" pitchFamily="34" charset="0"/>
              </a:rPr>
              <a:t> 1 </a:t>
            </a:r>
            <a:r>
              <a:rPr lang="pl-PL" sz="1050" dirty="0" err="1">
                <a:latin typeface="+mj-lt"/>
                <a:cs typeface="Calibri" panose="020F0502020204030204" pitchFamily="34" charset="0"/>
              </a:rPr>
              <a:t>diabetes</a:t>
            </a:r>
            <a:r>
              <a:rPr lang="pl-PL" sz="1050" dirty="0">
                <a:latin typeface="+mj-lt"/>
                <a:cs typeface="Calibri" panose="020F0502020204030204" pitchFamily="34" charset="0"/>
              </a:rPr>
              <a:t>, </a:t>
            </a:r>
            <a:r>
              <a:rPr lang="pl-PL" sz="1050" dirty="0" err="1">
                <a:latin typeface="+mj-lt"/>
                <a:cs typeface="Calibri" panose="020F0502020204030204" pitchFamily="34" charset="0"/>
              </a:rPr>
              <a:t>mainly</a:t>
            </a:r>
            <a:r>
              <a:rPr lang="pl-PL" sz="1050" dirty="0">
                <a:latin typeface="+mj-lt"/>
                <a:cs typeface="Calibri" panose="020F0502020204030204" pitchFamily="34" charset="0"/>
              </a:rPr>
              <a:t>: </a:t>
            </a:r>
            <a:r>
              <a:rPr lang="pl-PL" sz="1050" b="1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fasting</a:t>
            </a:r>
            <a:r>
              <a:rPr lang="pl-PL" sz="1050" b="1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 c-</a:t>
            </a:r>
            <a:r>
              <a:rPr lang="pl-PL" sz="1050" b="1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peptide</a:t>
            </a:r>
            <a:r>
              <a:rPr lang="pl-PL" sz="1050" b="1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pl-PL" sz="1050" b="1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above</a:t>
            </a:r>
            <a:r>
              <a:rPr lang="pl-PL" sz="1050" b="1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 0.8ng/ml </a:t>
            </a:r>
            <a:r>
              <a:rPr lang="pl-PL" sz="1050" dirty="0">
                <a:latin typeface="+mj-lt"/>
                <a:cs typeface="Calibri" panose="020F0502020204030204" pitchFamily="34" charset="0"/>
              </a:rPr>
              <a:t>and </a:t>
            </a:r>
            <a:r>
              <a:rPr lang="pl-PL" sz="1050" dirty="0" err="1">
                <a:latin typeface="+mj-lt"/>
                <a:cs typeface="Calibri" panose="020F0502020204030204" pitchFamily="34" charset="0"/>
              </a:rPr>
              <a:t>at</a:t>
            </a:r>
            <a:r>
              <a:rPr lang="pl-PL" sz="1050" dirty="0">
                <a:latin typeface="+mj-lt"/>
                <a:cs typeface="Calibri" panose="020F0502020204030204" pitchFamily="34" charset="0"/>
              </a:rPr>
              <a:t> </a:t>
            </a:r>
            <a:r>
              <a:rPr lang="pl-PL" sz="1050" dirty="0" err="1">
                <a:latin typeface="+mj-lt"/>
                <a:cs typeface="Calibri" panose="020F0502020204030204" pitchFamily="34" charset="0"/>
              </a:rPr>
              <a:t>least</a:t>
            </a:r>
            <a:r>
              <a:rPr lang="pl-PL" sz="1050" dirty="0">
                <a:latin typeface="+mj-lt"/>
                <a:cs typeface="Calibri" panose="020F0502020204030204" pitchFamily="34" charset="0"/>
              </a:rPr>
              <a:t> </a:t>
            </a:r>
            <a:r>
              <a:rPr lang="pl-PL" sz="1050" b="1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100% </a:t>
            </a:r>
            <a:r>
              <a:rPr lang="pl-PL" sz="1050" b="1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increase</a:t>
            </a:r>
            <a:r>
              <a:rPr lang="pl-PL" sz="1050" b="1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pl-PL" sz="1050" dirty="0">
                <a:latin typeface="+mj-lt"/>
                <a:cs typeface="Calibri" panose="020F0502020204030204" pitchFamily="34" charset="0"/>
              </a:rPr>
              <a:t>in c-</a:t>
            </a:r>
            <a:r>
              <a:rPr lang="pl-PL" sz="1050" dirty="0" err="1">
                <a:latin typeface="+mj-lt"/>
                <a:cs typeface="Calibri" panose="020F0502020204030204" pitchFamily="34" charset="0"/>
              </a:rPr>
              <a:t>peptide</a:t>
            </a:r>
            <a:r>
              <a:rPr lang="pl-PL" sz="1050" dirty="0">
                <a:latin typeface="+mj-lt"/>
                <a:cs typeface="Calibri" panose="020F0502020204030204" pitchFamily="34" charset="0"/>
              </a:rPr>
              <a:t> </a:t>
            </a:r>
            <a:r>
              <a:rPr lang="pl-PL" sz="1050" dirty="0" err="1">
                <a:latin typeface="+mj-lt"/>
                <a:cs typeface="Calibri" panose="020F0502020204030204" pitchFamily="34" charset="0"/>
              </a:rPr>
              <a:t>levels</a:t>
            </a:r>
            <a:r>
              <a:rPr lang="pl-PL" sz="1050" dirty="0">
                <a:latin typeface="+mj-lt"/>
                <a:cs typeface="Calibri" panose="020F0502020204030204" pitchFamily="34" charset="0"/>
              </a:rPr>
              <a:t> </a:t>
            </a:r>
            <a:r>
              <a:rPr lang="pl-PL" sz="1050" dirty="0" err="1">
                <a:latin typeface="+mj-lt"/>
                <a:cs typeface="Calibri" panose="020F0502020204030204" pitchFamily="34" charset="0"/>
              </a:rPr>
              <a:t>after</a:t>
            </a:r>
            <a:r>
              <a:rPr lang="pl-PL" sz="1050" dirty="0">
                <a:latin typeface="+mj-lt"/>
                <a:cs typeface="Calibri" panose="020F0502020204030204" pitchFamily="34" charset="0"/>
              </a:rPr>
              <a:t> the challenge </a:t>
            </a:r>
            <a:r>
              <a:rPr lang="pl-PL" sz="1050" b="1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in MMTT</a:t>
            </a:r>
          </a:p>
          <a:p>
            <a:pPr marL="111277" indent="-111277">
              <a:buFont typeface="Arial" panose="020B0604020202020204" pitchFamily="34" charset="0"/>
              <a:buChar char="•"/>
            </a:pPr>
            <a:r>
              <a:rPr lang="pl-PL" sz="1050" b="1" dirty="0">
                <a:latin typeface="+mj-lt"/>
                <a:cs typeface="Calibri" panose="020F0502020204030204" pitchFamily="34" charset="0"/>
              </a:rPr>
              <a:t>Five </a:t>
            </a:r>
            <a:r>
              <a:rPr lang="pl-PL" sz="1050" b="1" dirty="0" err="1">
                <a:latin typeface="+mj-lt"/>
                <a:cs typeface="Calibri" panose="020F0502020204030204" pitchFamily="34" charset="0"/>
              </a:rPr>
              <a:t>arms</a:t>
            </a:r>
            <a:r>
              <a:rPr lang="pl-PL" sz="1050" b="1" dirty="0">
                <a:latin typeface="+mj-lt"/>
                <a:cs typeface="Calibri" panose="020F0502020204030204" pitchFamily="34" charset="0"/>
              </a:rPr>
              <a:t>:</a:t>
            </a:r>
          </a:p>
          <a:p>
            <a:pPr marL="419554" indent="-94791">
              <a:buFont typeface="Arial" panose="020B0604020202020204" pitchFamily="34" charset="0"/>
              <a:buChar char="•"/>
            </a:pPr>
            <a:r>
              <a:rPr lang="pl-PL" sz="1050" b="1" dirty="0">
                <a:latin typeface="+mj-lt"/>
                <a:cs typeface="Calibri" panose="020F0502020204030204" pitchFamily="34" charset="0"/>
              </a:rPr>
              <a:t>ARM 1 – </a:t>
            </a:r>
            <a:r>
              <a:rPr lang="pl-PL" sz="1050" dirty="0" err="1">
                <a:latin typeface="+mj-lt"/>
                <a:cs typeface="Calibri" panose="020F0502020204030204" pitchFamily="34" charset="0"/>
              </a:rPr>
              <a:t>two</a:t>
            </a:r>
            <a:r>
              <a:rPr lang="pl-PL" sz="1050" dirty="0">
                <a:latin typeface="+mj-lt"/>
                <a:cs typeface="Calibri" panose="020F0502020204030204" pitchFamily="34" charset="0"/>
              </a:rPr>
              <a:t> </a:t>
            </a:r>
            <a:r>
              <a:rPr lang="pl-PL" sz="1050" dirty="0" err="1">
                <a:latin typeface="+mj-lt"/>
                <a:cs typeface="Calibri" panose="020F0502020204030204" pitchFamily="34" charset="0"/>
              </a:rPr>
              <a:t>doses</a:t>
            </a:r>
            <a:r>
              <a:rPr lang="pl-PL" sz="1050" dirty="0">
                <a:latin typeface="+mj-lt"/>
                <a:cs typeface="Calibri" panose="020F0502020204030204" pitchFamily="34" charset="0"/>
              </a:rPr>
              <a:t> of TREGS 3 </a:t>
            </a:r>
            <a:r>
              <a:rPr lang="pl-PL" sz="1050" dirty="0" err="1">
                <a:latin typeface="+mj-lt"/>
                <a:cs typeface="Calibri" panose="020F0502020204030204" pitchFamily="34" charset="0"/>
              </a:rPr>
              <a:t>months</a:t>
            </a:r>
            <a:r>
              <a:rPr lang="pl-PL" sz="1050" dirty="0">
                <a:latin typeface="+mj-lt"/>
                <a:cs typeface="Calibri" panose="020F0502020204030204" pitchFamily="34" charset="0"/>
              </a:rPr>
              <a:t> </a:t>
            </a:r>
            <a:r>
              <a:rPr lang="pl-PL" sz="1050" dirty="0" err="1">
                <a:latin typeface="+mj-lt"/>
                <a:cs typeface="Calibri" panose="020F0502020204030204" pitchFamily="34" charset="0"/>
              </a:rPr>
              <a:t>apart</a:t>
            </a:r>
            <a:r>
              <a:rPr lang="pl-PL" sz="1050" dirty="0">
                <a:latin typeface="+mj-lt"/>
                <a:cs typeface="Calibri" panose="020F0502020204030204" pitchFamily="34" charset="0"/>
              </a:rPr>
              <a:t> (2 x 30x10</a:t>
            </a:r>
            <a:r>
              <a:rPr lang="pl-PL" sz="1050" baseline="30000" dirty="0">
                <a:latin typeface="+mj-lt"/>
                <a:cs typeface="Calibri" panose="020F0502020204030204" pitchFamily="34" charset="0"/>
              </a:rPr>
              <a:t>6</a:t>
            </a:r>
            <a:r>
              <a:rPr lang="pl-PL" sz="1050" dirty="0">
                <a:latin typeface="+mj-lt"/>
                <a:cs typeface="Calibri" panose="020F0502020204030204" pitchFamily="34" charset="0"/>
              </a:rPr>
              <a:t> </a:t>
            </a:r>
            <a:r>
              <a:rPr lang="pl-PL" sz="1050" dirty="0" err="1">
                <a:latin typeface="+mj-lt"/>
                <a:cs typeface="Calibri" panose="020F0502020204030204" pitchFamily="34" charset="0"/>
              </a:rPr>
              <a:t>Tregs</a:t>
            </a:r>
            <a:r>
              <a:rPr lang="pl-PL" sz="1050" dirty="0">
                <a:latin typeface="+mj-lt"/>
                <a:cs typeface="Calibri" panose="020F0502020204030204" pitchFamily="34" charset="0"/>
              </a:rPr>
              <a:t> per kg </a:t>
            </a:r>
            <a:r>
              <a:rPr lang="pl-PL" sz="1050" dirty="0" err="1">
                <a:latin typeface="+mj-lt"/>
                <a:cs typeface="Calibri" panose="020F0502020204030204" pitchFamily="34" charset="0"/>
              </a:rPr>
              <a:t>b.w</a:t>
            </a:r>
            <a:r>
              <a:rPr lang="pl-PL" sz="1050" dirty="0">
                <a:latin typeface="+mj-lt"/>
                <a:cs typeface="Calibri" panose="020F0502020204030204" pitchFamily="34" charset="0"/>
              </a:rPr>
              <a:t>.) and </a:t>
            </a:r>
            <a:r>
              <a:rPr lang="pl-PL" sz="1050" dirty="0" err="1">
                <a:latin typeface="+mj-lt"/>
                <a:cs typeface="Calibri" panose="020F0502020204030204" pitchFamily="34" charset="0"/>
              </a:rPr>
              <a:t>four</a:t>
            </a:r>
            <a:r>
              <a:rPr lang="pl-PL" sz="1050" dirty="0">
                <a:latin typeface="+mj-lt"/>
                <a:cs typeface="Calibri" panose="020F0502020204030204" pitchFamily="34" charset="0"/>
              </a:rPr>
              <a:t> </a:t>
            </a:r>
            <a:r>
              <a:rPr lang="pl-PL" sz="1050" dirty="0" err="1">
                <a:latin typeface="+mj-lt"/>
                <a:cs typeface="Calibri" panose="020F0502020204030204" pitchFamily="34" charset="0"/>
              </a:rPr>
              <a:t>doses</a:t>
            </a:r>
            <a:r>
              <a:rPr lang="pl-PL" sz="1050" dirty="0">
                <a:latin typeface="+mj-lt"/>
                <a:cs typeface="Calibri" panose="020F0502020204030204" pitchFamily="34" charset="0"/>
              </a:rPr>
              <a:t> of anti-CD20 (</a:t>
            </a:r>
            <a:r>
              <a:rPr lang="pl-PL" sz="1050" dirty="0" err="1">
                <a:latin typeface="+mj-lt"/>
                <a:cs typeface="Calibri" panose="020F0502020204030204" pitchFamily="34" charset="0"/>
              </a:rPr>
              <a:t>rituximab</a:t>
            </a:r>
            <a:r>
              <a:rPr lang="pl-PL" sz="1050" dirty="0">
                <a:latin typeface="+mj-lt"/>
                <a:cs typeface="Calibri" panose="020F0502020204030204" pitchFamily="34" charset="0"/>
              </a:rPr>
              <a:t>) in </a:t>
            </a:r>
            <a:r>
              <a:rPr lang="pl-PL" sz="1050" dirty="0" err="1">
                <a:latin typeface="+mj-lt"/>
                <a:cs typeface="Calibri" panose="020F0502020204030204" pitchFamily="34" charset="0"/>
              </a:rPr>
              <a:t>between</a:t>
            </a:r>
            <a:r>
              <a:rPr lang="pl-PL" sz="1050" dirty="0">
                <a:latin typeface="+mj-lt"/>
                <a:cs typeface="Calibri" panose="020F0502020204030204" pitchFamily="34" charset="0"/>
              </a:rPr>
              <a:t> (</a:t>
            </a:r>
            <a:r>
              <a:rPr lang="en-US" sz="1050" dirty="0">
                <a:latin typeface="+mj-lt"/>
                <a:cs typeface="Calibri" panose="020F0502020204030204" pitchFamily="34" charset="0"/>
              </a:rPr>
              <a:t>375 mg/m</a:t>
            </a:r>
            <a:r>
              <a:rPr lang="en-US" sz="1050" baseline="30000" dirty="0">
                <a:latin typeface="+mj-lt"/>
                <a:cs typeface="Calibri" panose="020F0502020204030204" pitchFamily="34" charset="0"/>
              </a:rPr>
              <a:t>2</a:t>
            </a:r>
            <a:r>
              <a:rPr lang="en-US" sz="1050" dirty="0">
                <a:latin typeface="+mj-lt"/>
                <a:cs typeface="Calibri" panose="020F0502020204030204" pitchFamily="34" charset="0"/>
              </a:rPr>
              <a:t> </a:t>
            </a:r>
            <a:r>
              <a:rPr lang="pl-PL" sz="1050" dirty="0" err="1">
                <a:latin typeface="+mj-lt"/>
                <a:cs typeface="Calibri" panose="020F0502020204030204" pitchFamily="34" charset="0"/>
              </a:rPr>
              <a:t>at</a:t>
            </a:r>
            <a:r>
              <a:rPr lang="pl-PL" sz="1050" dirty="0">
                <a:latin typeface="+mj-lt"/>
                <a:cs typeface="Calibri" panose="020F0502020204030204" pitchFamily="34" charset="0"/>
              </a:rPr>
              <a:t> </a:t>
            </a:r>
            <a:r>
              <a:rPr lang="pl-PL" sz="1050" dirty="0" err="1">
                <a:latin typeface="+mj-lt"/>
                <a:cs typeface="Calibri" panose="020F0502020204030204" pitchFamily="34" charset="0"/>
              </a:rPr>
              <a:t>days</a:t>
            </a:r>
            <a:r>
              <a:rPr lang="en-US" sz="1050" dirty="0">
                <a:latin typeface="+mj-lt"/>
                <a:cs typeface="Calibri" panose="020F0502020204030204" pitchFamily="34" charset="0"/>
              </a:rPr>
              <a:t>: +14, +22, +29 </a:t>
            </a:r>
            <a:r>
              <a:rPr lang="pl-PL" sz="1050" dirty="0">
                <a:latin typeface="+mj-lt"/>
                <a:cs typeface="Calibri" panose="020F0502020204030204" pitchFamily="34" charset="0"/>
              </a:rPr>
              <a:t>and</a:t>
            </a:r>
            <a:r>
              <a:rPr lang="en-US" sz="1050" dirty="0">
                <a:latin typeface="+mj-lt"/>
                <a:cs typeface="Calibri" panose="020F0502020204030204" pitchFamily="34" charset="0"/>
              </a:rPr>
              <a:t> +36</a:t>
            </a:r>
            <a:r>
              <a:rPr lang="pl-PL" sz="1050" dirty="0">
                <a:latin typeface="+mj-lt"/>
                <a:cs typeface="Calibri" panose="020F0502020204030204" pitchFamily="34" charset="0"/>
              </a:rPr>
              <a:t>)</a:t>
            </a:r>
            <a:endParaRPr lang="en-GB" sz="1050" b="1" kern="0" dirty="0">
              <a:solidFill>
                <a:srgbClr val="045582"/>
              </a:solidFill>
              <a:latin typeface="+mj-lt"/>
              <a:cs typeface="Calibri" panose="020F0502020204030204" pitchFamily="34" charset="0"/>
            </a:endParaRPr>
          </a:p>
          <a:p>
            <a:pPr marL="419554" indent="-94791">
              <a:buFont typeface="Arial" panose="020B0604020202020204" pitchFamily="34" charset="0"/>
              <a:buChar char="•"/>
            </a:pPr>
            <a:r>
              <a:rPr lang="pl-PL" sz="1050" b="1" dirty="0">
                <a:latin typeface="+mj-lt"/>
                <a:cs typeface="Calibri" panose="020F0502020204030204" pitchFamily="34" charset="0"/>
              </a:rPr>
              <a:t>ARM 2 – </a:t>
            </a:r>
            <a:r>
              <a:rPr lang="pl-PL" sz="1050" dirty="0" err="1">
                <a:latin typeface="+mj-lt"/>
                <a:cs typeface="Calibri" panose="020F0502020204030204" pitchFamily="34" charset="0"/>
              </a:rPr>
              <a:t>multiple</a:t>
            </a:r>
            <a:r>
              <a:rPr lang="pl-PL" sz="1050" dirty="0">
                <a:latin typeface="+mj-lt"/>
                <a:cs typeface="Calibri" panose="020F0502020204030204" pitchFamily="34" charset="0"/>
              </a:rPr>
              <a:t> </a:t>
            </a:r>
            <a:r>
              <a:rPr lang="pl-PL" sz="1050" dirty="0" err="1">
                <a:latin typeface="+mj-lt"/>
                <a:cs typeface="Calibri" panose="020F0502020204030204" pitchFamily="34" charset="0"/>
              </a:rPr>
              <a:t>doses</a:t>
            </a:r>
            <a:r>
              <a:rPr lang="pl-PL" sz="1050" dirty="0">
                <a:latin typeface="+mj-lt"/>
                <a:cs typeface="Calibri" panose="020F0502020204030204" pitchFamily="34" charset="0"/>
              </a:rPr>
              <a:t> of TREGS (30x10</a:t>
            </a:r>
            <a:r>
              <a:rPr lang="pl-PL" sz="1050" baseline="30000" dirty="0">
                <a:latin typeface="+mj-lt"/>
                <a:cs typeface="Calibri" panose="020F0502020204030204" pitchFamily="34" charset="0"/>
              </a:rPr>
              <a:t>6</a:t>
            </a:r>
            <a:r>
              <a:rPr lang="pl-PL" sz="1050" dirty="0">
                <a:latin typeface="+mj-lt"/>
                <a:cs typeface="Calibri" panose="020F0502020204030204" pitchFamily="34" charset="0"/>
              </a:rPr>
              <a:t> </a:t>
            </a:r>
            <a:r>
              <a:rPr lang="pl-PL" sz="1050" dirty="0" err="1">
                <a:latin typeface="+mj-lt"/>
                <a:cs typeface="Calibri" panose="020F0502020204030204" pitchFamily="34" charset="0"/>
              </a:rPr>
              <a:t>Tregs</a:t>
            </a:r>
            <a:r>
              <a:rPr lang="pl-PL" sz="1050" dirty="0">
                <a:latin typeface="+mj-lt"/>
                <a:cs typeface="Calibri" panose="020F0502020204030204" pitchFamily="34" charset="0"/>
              </a:rPr>
              <a:t> per kg </a:t>
            </a:r>
            <a:r>
              <a:rPr lang="pl-PL" sz="1050" dirty="0" err="1">
                <a:latin typeface="+mj-lt"/>
                <a:cs typeface="Calibri" panose="020F0502020204030204" pitchFamily="34" charset="0"/>
              </a:rPr>
              <a:t>b.w</a:t>
            </a:r>
            <a:r>
              <a:rPr lang="pl-PL" sz="1050" dirty="0">
                <a:latin typeface="+mj-lt"/>
                <a:cs typeface="Calibri" panose="020F0502020204030204" pitchFamily="34" charset="0"/>
              </a:rPr>
              <a:t>. per </a:t>
            </a:r>
            <a:r>
              <a:rPr lang="pl-PL" sz="1050" dirty="0" err="1">
                <a:latin typeface="+mj-lt"/>
                <a:cs typeface="Calibri" panose="020F0502020204030204" pitchFamily="34" charset="0"/>
              </a:rPr>
              <a:t>dose</a:t>
            </a:r>
            <a:r>
              <a:rPr lang="pl-PL" sz="1050" dirty="0">
                <a:latin typeface="+mj-lt"/>
                <a:cs typeface="Calibri" panose="020F0502020204030204" pitchFamily="34" charset="0"/>
              </a:rPr>
              <a:t>) – </a:t>
            </a:r>
            <a:r>
              <a:rPr lang="pl-PL" sz="1050" dirty="0" err="1">
                <a:latin typeface="+mj-lt"/>
                <a:cs typeface="Calibri" panose="020F0502020204030204" pitchFamily="34" charset="0"/>
              </a:rPr>
              <a:t>decision</a:t>
            </a:r>
            <a:r>
              <a:rPr lang="pl-PL" sz="1050" dirty="0">
                <a:latin typeface="+mj-lt"/>
                <a:cs typeface="Calibri" panose="020F0502020204030204" pitchFamily="34" charset="0"/>
              </a:rPr>
              <a:t> </a:t>
            </a:r>
            <a:r>
              <a:rPr lang="pl-PL" sz="1050" dirty="0" err="1">
                <a:latin typeface="+mj-lt"/>
                <a:cs typeface="Calibri" panose="020F0502020204030204" pitchFamily="34" charset="0"/>
              </a:rPr>
              <a:t>based</a:t>
            </a:r>
            <a:r>
              <a:rPr lang="pl-PL" sz="1050" dirty="0">
                <a:latin typeface="+mj-lt"/>
                <a:cs typeface="Calibri" panose="020F0502020204030204" pitchFamily="34" charset="0"/>
              </a:rPr>
              <a:t> on MMTT (?) and </a:t>
            </a:r>
            <a:r>
              <a:rPr lang="pl-PL" sz="1050" dirty="0" err="1">
                <a:latin typeface="+mj-lt"/>
                <a:cs typeface="Calibri" panose="020F0502020204030204" pitchFamily="34" charset="0"/>
              </a:rPr>
              <a:t>four</a:t>
            </a:r>
            <a:r>
              <a:rPr lang="pl-PL" sz="1050" dirty="0">
                <a:latin typeface="+mj-lt"/>
                <a:cs typeface="Calibri" panose="020F0502020204030204" pitchFamily="34" charset="0"/>
              </a:rPr>
              <a:t> </a:t>
            </a:r>
            <a:r>
              <a:rPr lang="pl-PL" sz="1050" dirty="0" err="1">
                <a:latin typeface="+mj-lt"/>
                <a:cs typeface="Calibri" panose="020F0502020204030204" pitchFamily="34" charset="0"/>
              </a:rPr>
              <a:t>doses</a:t>
            </a:r>
            <a:r>
              <a:rPr lang="pl-PL" sz="1050" dirty="0">
                <a:latin typeface="+mj-lt"/>
                <a:cs typeface="Calibri" panose="020F0502020204030204" pitchFamily="34" charset="0"/>
              </a:rPr>
              <a:t> of anti-CD20 (</a:t>
            </a:r>
            <a:r>
              <a:rPr lang="pl-PL" sz="1050" dirty="0" err="1">
                <a:latin typeface="+mj-lt"/>
                <a:cs typeface="Calibri" panose="020F0502020204030204" pitchFamily="34" charset="0"/>
              </a:rPr>
              <a:t>rituximab</a:t>
            </a:r>
            <a:r>
              <a:rPr lang="pl-PL" sz="1050" dirty="0">
                <a:latin typeface="+mj-lt"/>
                <a:cs typeface="Calibri" panose="020F0502020204030204" pitchFamily="34" charset="0"/>
              </a:rPr>
              <a:t>) in </a:t>
            </a:r>
            <a:r>
              <a:rPr lang="pl-PL" sz="1050" dirty="0" err="1">
                <a:latin typeface="+mj-lt"/>
                <a:cs typeface="Calibri" panose="020F0502020204030204" pitchFamily="34" charset="0"/>
              </a:rPr>
              <a:t>between</a:t>
            </a:r>
            <a:r>
              <a:rPr lang="pl-PL" sz="1050" dirty="0">
                <a:latin typeface="+mj-lt"/>
                <a:cs typeface="Calibri" panose="020F0502020204030204" pitchFamily="34" charset="0"/>
              </a:rPr>
              <a:t> (</a:t>
            </a:r>
            <a:r>
              <a:rPr lang="en-US" sz="1050" dirty="0">
                <a:latin typeface="+mj-lt"/>
                <a:cs typeface="Calibri" panose="020F0502020204030204" pitchFamily="34" charset="0"/>
              </a:rPr>
              <a:t>375 mg/m</a:t>
            </a:r>
            <a:r>
              <a:rPr lang="en-US" sz="1050" baseline="30000" dirty="0">
                <a:latin typeface="+mj-lt"/>
                <a:cs typeface="Calibri" panose="020F0502020204030204" pitchFamily="34" charset="0"/>
              </a:rPr>
              <a:t>2</a:t>
            </a:r>
            <a:r>
              <a:rPr lang="en-US" sz="1050" dirty="0">
                <a:latin typeface="+mj-lt"/>
                <a:cs typeface="Calibri" panose="020F0502020204030204" pitchFamily="34" charset="0"/>
              </a:rPr>
              <a:t> </a:t>
            </a:r>
            <a:r>
              <a:rPr lang="pl-PL" sz="1050" dirty="0" err="1">
                <a:latin typeface="+mj-lt"/>
                <a:cs typeface="Calibri" panose="020F0502020204030204" pitchFamily="34" charset="0"/>
              </a:rPr>
              <a:t>at</a:t>
            </a:r>
            <a:r>
              <a:rPr lang="pl-PL" sz="1050" dirty="0">
                <a:latin typeface="+mj-lt"/>
                <a:cs typeface="Calibri" panose="020F0502020204030204" pitchFamily="34" charset="0"/>
              </a:rPr>
              <a:t> </a:t>
            </a:r>
            <a:r>
              <a:rPr lang="pl-PL" sz="1050" dirty="0" err="1">
                <a:latin typeface="+mj-lt"/>
                <a:cs typeface="Calibri" panose="020F0502020204030204" pitchFamily="34" charset="0"/>
              </a:rPr>
              <a:t>days</a:t>
            </a:r>
            <a:r>
              <a:rPr lang="en-US" sz="1050" dirty="0">
                <a:latin typeface="+mj-lt"/>
                <a:cs typeface="Calibri" panose="020F0502020204030204" pitchFamily="34" charset="0"/>
              </a:rPr>
              <a:t>: +14, +22, +29 </a:t>
            </a:r>
            <a:r>
              <a:rPr lang="pl-PL" sz="1050" dirty="0">
                <a:latin typeface="+mj-lt"/>
                <a:cs typeface="Calibri" panose="020F0502020204030204" pitchFamily="34" charset="0"/>
              </a:rPr>
              <a:t>and</a:t>
            </a:r>
            <a:r>
              <a:rPr lang="en-US" sz="1050" dirty="0">
                <a:latin typeface="+mj-lt"/>
                <a:cs typeface="Calibri" panose="020F0502020204030204" pitchFamily="34" charset="0"/>
              </a:rPr>
              <a:t> +36</a:t>
            </a:r>
            <a:r>
              <a:rPr lang="pl-PL" sz="1050" dirty="0">
                <a:latin typeface="+mj-lt"/>
                <a:cs typeface="Calibri" panose="020F0502020204030204" pitchFamily="34" charset="0"/>
              </a:rPr>
              <a:t>) – </a:t>
            </a:r>
            <a:r>
              <a:rPr lang="pl-PL" sz="1050" dirty="0" err="1">
                <a:latin typeface="+mj-lt"/>
                <a:cs typeface="Calibri" panose="020F0502020204030204" pitchFamily="34" charset="0"/>
              </a:rPr>
              <a:t>add</a:t>
            </a:r>
            <a:r>
              <a:rPr lang="pl-PL" sz="1050" dirty="0">
                <a:latin typeface="+mj-lt"/>
                <a:cs typeface="Calibri" panose="020F0502020204030204" pitchFamily="34" charset="0"/>
              </a:rPr>
              <a:t> antiCD20?</a:t>
            </a:r>
            <a:endParaRPr lang="en-GB" sz="1050" b="1" kern="0" dirty="0">
              <a:solidFill>
                <a:srgbClr val="045582"/>
              </a:solidFill>
              <a:latin typeface="+mj-lt"/>
              <a:cs typeface="Calibri" panose="020F0502020204030204" pitchFamily="34" charset="0"/>
            </a:endParaRPr>
          </a:p>
          <a:p>
            <a:pPr marL="419554" indent="-94791">
              <a:buFont typeface="Arial" panose="020B0604020202020204" pitchFamily="34" charset="0"/>
              <a:buChar char="•"/>
            </a:pPr>
            <a:r>
              <a:rPr lang="pl-PL" sz="1050" b="1" dirty="0">
                <a:latin typeface="+mj-lt"/>
                <a:cs typeface="Calibri" panose="020F0502020204030204" pitchFamily="34" charset="0"/>
              </a:rPr>
              <a:t>ARM 3a – </a:t>
            </a:r>
            <a:r>
              <a:rPr lang="pl-PL" sz="1050" dirty="0" err="1">
                <a:latin typeface="+mj-lt"/>
                <a:cs typeface="Calibri" panose="020F0502020204030204" pitchFamily="34" charset="0"/>
              </a:rPr>
              <a:t>two</a:t>
            </a:r>
            <a:r>
              <a:rPr lang="pl-PL" sz="1050" dirty="0">
                <a:latin typeface="+mj-lt"/>
                <a:cs typeface="Calibri" panose="020F0502020204030204" pitchFamily="34" charset="0"/>
              </a:rPr>
              <a:t> </a:t>
            </a:r>
            <a:r>
              <a:rPr lang="pl-PL" sz="1050" dirty="0" err="1">
                <a:latin typeface="+mj-lt"/>
                <a:cs typeface="Calibri" panose="020F0502020204030204" pitchFamily="34" charset="0"/>
              </a:rPr>
              <a:t>doses</a:t>
            </a:r>
            <a:r>
              <a:rPr lang="pl-PL" sz="1050" dirty="0">
                <a:latin typeface="+mj-lt"/>
                <a:cs typeface="Calibri" panose="020F0502020204030204" pitchFamily="34" charset="0"/>
              </a:rPr>
              <a:t> of TREGS 3 </a:t>
            </a:r>
            <a:r>
              <a:rPr lang="pl-PL" sz="1050" dirty="0" err="1">
                <a:latin typeface="+mj-lt"/>
                <a:cs typeface="Calibri" panose="020F0502020204030204" pitchFamily="34" charset="0"/>
              </a:rPr>
              <a:t>months</a:t>
            </a:r>
            <a:r>
              <a:rPr lang="pl-PL" sz="1050" dirty="0">
                <a:latin typeface="+mj-lt"/>
                <a:cs typeface="Calibri" panose="020F0502020204030204" pitchFamily="34" charset="0"/>
              </a:rPr>
              <a:t> </a:t>
            </a:r>
            <a:r>
              <a:rPr lang="pl-PL" sz="1050" dirty="0" err="1">
                <a:latin typeface="+mj-lt"/>
                <a:cs typeface="Calibri" panose="020F0502020204030204" pitchFamily="34" charset="0"/>
              </a:rPr>
              <a:t>apart</a:t>
            </a:r>
            <a:r>
              <a:rPr lang="pl-PL" sz="1050" dirty="0">
                <a:latin typeface="+mj-lt"/>
                <a:cs typeface="Calibri" panose="020F0502020204030204" pitchFamily="34" charset="0"/>
              </a:rPr>
              <a:t> (2 x 30x10</a:t>
            </a:r>
            <a:r>
              <a:rPr lang="pl-PL" sz="1050" baseline="30000" dirty="0">
                <a:latin typeface="+mj-lt"/>
                <a:cs typeface="Calibri" panose="020F0502020204030204" pitchFamily="34" charset="0"/>
              </a:rPr>
              <a:t>6</a:t>
            </a:r>
            <a:r>
              <a:rPr lang="pl-PL" sz="1050" dirty="0">
                <a:latin typeface="+mj-lt"/>
                <a:cs typeface="Calibri" panose="020F0502020204030204" pitchFamily="34" charset="0"/>
              </a:rPr>
              <a:t> </a:t>
            </a:r>
            <a:r>
              <a:rPr lang="pl-PL" sz="1050" dirty="0" err="1">
                <a:latin typeface="+mj-lt"/>
                <a:cs typeface="Calibri" panose="020F0502020204030204" pitchFamily="34" charset="0"/>
              </a:rPr>
              <a:t>Tregs</a:t>
            </a:r>
            <a:r>
              <a:rPr lang="pl-PL" sz="1050" dirty="0">
                <a:latin typeface="+mj-lt"/>
                <a:cs typeface="Calibri" panose="020F0502020204030204" pitchFamily="34" charset="0"/>
              </a:rPr>
              <a:t> per kg </a:t>
            </a:r>
            <a:r>
              <a:rPr lang="pl-PL" sz="1050" dirty="0" err="1">
                <a:latin typeface="+mj-lt"/>
                <a:cs typeface="Calibri" panose="020F0502020204030204" pitchFamily="34" charset="0"/>
              </a:rPr>
              <a:t>b.w</a:t>
            </a:r>
            <a:r>
              <a:rPr lang="pl-PL" sz="1050" dirty="0">
                <a:latin typeface="+mj-lt"/>
                <a:cs typeface="Calibri" panose="020F0502020204030204" pitchFamily="34" charset="0"/>
              </a:rPr>
              <a:t>.) </a:t>
            </a:r>
          </a:p>
          <a:p>
            <a:pPr marL="419554" indent="-94791">
              <a:buFont typeface="Arial" panose="020B0604020202020204" pitchFamily="34" charset="0"/>
              <a:buChar char="•"/>
            </a:pPr>
            <a:r>
              <a:rPr lang="pl-PL" sz="1050" b="1" dirty="0">
                <a:latin typeface="+mj-lt"/>
                <a:cs typeface="Calibri" panose="020F0502020204030204" pitchFamily="34" charset="0"/>
              </a:rPr>
              <a:t>ARM 3b – </a:t>
            </a:r>
            <a:r>
              <a:rPr lang="pl-PL" sz="1050" dirty="0" err="1">
                <a:latin typeface="+mj-lt"/>
                <a:cs typeface="Calibri" panose="020F0502020204030204" pitchFamily="34" charset="0"/>
              </a:rPr>
              <a:t>four</a:t>
            </a:r>
            <a:r>
              <a:rPr lang="pl-PL" sz="1050" dirty="0">
                <a:latin typeface="+mj-lt"/>
                <a:cs typeface="Calibri" panose="020F0502020204030204" pitchFamily="34" charset="0"/>
              </a:rPr>
              <a:t> </a:t>
            </a:r>
            <a:r>
              <a:rPr lang="pl-PL" sz="1050" dirty="0" err="1">
                <a:latin typeface="+mj-lt"/>
                <a:cs typeface="Calibri" panose="020F0502020204030204" pitchFamily="34" charset="0"/>
              </a:rPr>
              <a:t>doses</a:t>
            </a:r>
            <a:r>
              <a:rPr lang="pl-PL" sz="1050" dirty="0">
                <a:latin typeface="+mj-lt"/>
                <a:cs typeface="Calibri" panose="020F0502020204030204" pitchFamily="34" charset="0"/>
              </a:rPr>
              <a:t> of anti-CD20 (</a:t>
            </a:r>
            <a:r>
              <a:rPr lang="pl-PL" sz="1050" dirty="0" err="1">
                <a:latin typeface="+mj-lt"/>
                <a:cs typeface="Calibri" panose="020F0502020204030204" pitchFamily="34" charset="0"/>
              </a:rPr>
              <a:t>rituximab</a:t>
            </a:r>
            <a:r>
              <a:rPr lang="pl-PL" sz="1050" dirty="0">
                <a:latin typeface="+mj-lt"/>
                <a:cs typeface="Calibri" panose="020F0502020204030204" pitchFamily="34" charset="0"/>
              </a:rPr>
              <a:t>) (</a:t>
            </a:r>
            <a:r>
              <a:rPr lang="en-US" sz="1050" dirty="0">
                <a:latin typeface="+mj-lt"/>
                <a:cs typeface="Calibri" panose="020F0502020204030204" pitchFamily="34" charset="0"/>
              </a:rPr>
              <a:t>375 mg/m</a:t>
            </a:r>
            <a:r>
              <a:rPr lang="en-US" sz="1050" baseline="30000" dirty="0">
                <a:latin typeface="+mj-lt"/>
                <a:cs typeface="Calibri" panose="020F0502020204030204" pitchFamily="34" charset="0"/>
              </a:rPr>
              <a:t>2</a:t>
            </a:r>
            <a:r>
              <a:rPr lang="en-US" sz="1050" dirty="0">
                <a:latin typeface="+mj-lt"/>
                <a:cs typeface="Calibri" panose="020F0502020204030204" pitchFamily="34" charset="0"/>
              </a:rPr>
              <a:t> </a:t>
            </a:r>
            <a:r>
              <a:rPr lang="pl-PL" sz="1050" dirty="0" err="1">
                <a:latin typeface="+mj-lt"/>
                <a:cs typeface="Calibri" panose="020F0502020204030204" pitchFamily="34" charset="0"/>
              </a:rPr>
              <a:t>at</a:t>
            </a:r>
            <a:r>
              <a:rPr lang="pl-PL" sz="1050" dirty="0">
                <a:latin typeface="+mj-lt"/>
                <a:cs typeface="Calibri" panose="020F0502020204030204" pitchFamily="34" charset="0"/>
              </a:rPr>
              <a:t> </a:t>
            </a:r>
            <a:r>
              <a:rPr lang="pl-PL" sz="1050" dirty="0" err="1">
                <a:latin typeface="+mj-lt"/>
                <a:cs typeface="Calibri" panose="020F0502020204030204" pitchFamily="34" charset="0"/>
              </a:rPr>
              <a:t>days</a:t>
            </a:r>
            <a:r>
              <a:rPr lang="en-US" sz="1050" dirty="0">
                <a:latin typeface="+mj-lt"/>
                <a:cs typeface="Calibri" panose="020F0502020204030204" pitchFamily="34" charset="0"/>
              </a:rPr>
              <a:t>: +14, +22, +29 </a:t>
            </a:r>
            <a:r>
              <a:rPr lang="pl-PL" sz="1050" dirty="0">
                <a:latin typeface="+mj-lt"/>
                <a:cs typeface="Calibri" panose="020F0502020204030204" pitchFamily="34" charset="0"/>
              </a:rPr>
              <a:t>and</a:t>
            </a:r>
            <a:r>
              <a:rPr lang="en-US" sz="1050" dirty="0">
                <a:latin typeface="+mj-lt"/>
                <a:cs typeface="Calibri" panose="020F0502020204030204" pitchFamily="34" charset="0"/>
              </a:rPr>
              <a:t> +36</a:t>
            </a:r>
            <a:r>
              <a:rPr lang="pl-PL" sz="1050" dirty="0">
                <a:latin typeface="+mj-lt"/>
                <a:cs typeface="Calibri" panose="020F0502020204030204" pitchFamily="34" charset="0"/>
              </a:rPr>
              <a:t>)</a:t>
            </a:r>
            <a:endParaRPr lang="en-GB" sz="1050" b="1" kern="0" dirty="0">
              <a:solidFill>
                <a:srgbClr val="045582"/>
              </a:solidFill>
              <a:latin typeface="+mj-lt"/>
              <a:cs typeface="Calibri" panose="020F0502020204030204" pitchFamily="34" charset="0"/>
            </a:endParaRPr>
          </a:p>
          <a:p>
            <a:pPr marL="419554" indent="-94791">
              <a:buFont typeface="Arial" panose="020B0604020202020204" pitchFamily="34" charset="0"/>
              <a:buChar char="•"/>
            </a:pPr>
            <a:r>
              <a:rPr lang="pl-PL" sz="1050" b="1" dirty="0">
                <a:latin typeface="+mj-lt"/>
                <a:cs typeface="Calibri" panose="020F0502020204030204" pitchFamily="34" charset="0"/>
              </a:rPr>
              <a:t>ARM 4 – </a:t>
            </a:r>
            <a:r>
              <a:rPr lang="pl-PL" sz="1050" dirty="0" err="1">
                <a:latin typeface="+mj-lt"/>
                <a:cs typeface="Calibri" panose="020F0502020204030204" pitchFamily="34" charset="0"/>
              </a:rPr>
              <a:t>control</a:t>
            </a:r>
            <a:r>
              <a:rPr lang="pl-PL" sz="1050" dirty="0">
                <a:latin typeface="+mj-lt"/>
                <a:cs typeface="Calibri" panose="020F0502020204030204" pitchFamily="34" charset="0"/>
              </a:rPr>
              <a:t> group </a:t>
            </a:r>
            <a:r>
              <a:rPr lang="pl-PL" sz="1050" dirty="0" err="1">
                <a:latin typeface="+mj-lt"/>
                <a:cs typeface="Calibri" panose="020F0502020204030204" pitchFamily="34" charset="0"/>
              </a:rPr>
              <a:t>treated</a:t>
            </a:r>
            <a:r>
              <a:rPr lang="pl-PL" sz="1050" dirty="0">
                <a:latin typeface="+mj-lt"/>
                <a:cs typeface="Calibri" panose="020F0502020204030204" pitchFamily="34" charset="0"/>
              </a:rPr>
              <a:t> with insulin </a:t>
            </a:r>
            <a:r>
              <a:rPr lang="pl-PL" sz="1050" dirty="0" err="1">
                <a:latin typeface="+mj-lt"/>
                <a:cs typeface="Calibri" panose="020F0502020204030204" pitchFamily="34" charset="0"/>
              </a:rPr>
              <a:t>only</a:t>
            </a:r>
            <a:endParaRPr lang="pl-PL" sz="1050" dirty="0">
              <a:latin typeface="+mj-lt"/>
              <a:cs typeface="Calibri" panose="020F0502020204030204" pitchFamily="34" charset="0"/>
            </a:endParaRPr>
          </a:p>
          <a:p>
            <a:pPr marL="419554" indent="-94791">
              <a:buFont typeface="Arial" panose="020B0604020202020204" pitchFamily="34" charset="0"/>
              <a:buChar char="•"/>
            </a:pPr>
            <a:endParaRPr lang="en-GB" sz="831" b="1" kern="0" dirty="0">
              <a:solidFill>
                <a:srgbClr val="045582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21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2564904" y="271590"/>
            <a:ext cx="1992773" cy="64293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pl-PL" sz="2400" b="1" dirty="0" err="1"/>
              <a:t>TregVac</a:t>
            </a:r>
            <a:r>
              <a:rPr lang="pl-PL" sz="2400" b="1" dirty="0"/>
              <a:t> 2/3</a:t>
            </a:r>
            <a:endParaRPr lang="en-US" sz="2400" b="1" dirty="0"/>
          </a:p>
        </p:txBody>
      </p:sp>
      <p:sp>
        <p:nvSpPr>
          <p:cNvPr id="12" name="Strzałka w prawo 11"/>
          <p:cNvSpPr/>
          <p:nvPr/>
        </p:nvSpPr>
        <p:spPr>
          <a:xfrm>
            <a:off x="1148110" y="1251255"/>
            <a:ext cx="5521250" cy="341252"/>
          </a:xfrm>
          <a:prstGeom prst="rightArrow">
            <a:avLst/>
          </a:prstGeom>
          <a:solidFill>
            <a:schemeClr val="accent2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dirty="0" err="1">
                <a:latin typeface="+mj-lt"/>
                <a:cs typeface="Calibri" panose="020F0502020204030204" pitchFamily="34" charset="0"/>
              </a:rPr>
              <a:t>Tregs</a:t>
            </a:r>
            <a:r>
              <a:rPr lang="pl-PL" sz="1200" dirty="0">
                <a:latin typeface="+mj-lt"/>
                <a:cs typeface="Calibri" panose="020F0502020204030204" pitchFamily="34" charset="0"/>
              </a:rPr>
              <a:t> (</a:t>
            </a:r>
            <a:r>
              <a:rPr lang="pl-PL" sz="1200" dirty="0" err="1">
                <a:latin typeface="+mj-lt"/>
                <a:cs typeface="Calibri" panose="020F0502020204030204" pitchFamily="34" charset="0"/>
              </a:rPr>
              <a:t>multiple</a:t>
            </a:r>
            <a:r>
              <a:rPr lang="pl-PL" sz="1200" dirty="0">
                <a:latin typeface="+mj-lt"/>
                <a:cs typeface="Calibri" panose="020F0502020204030204" pitchFamily="34" charset="0"/>
              </a:rPr>
              <a:t> </a:t>
            </a:r>
            <a:r>
              <a:rPr lang="pl-PL" sz="1200" dirty="0" err="1">
                <a:latin typeface="+mj-lt"/>
                <a:cs typeface="Calibri" panose="020F0502020204030204" pitchFamily="34" charset="0"/>
              </a:rPr>
              <a:t>doses</a:t>
            </a:r>
            <a:r>
              <a:rPr lang="pl-PL" sz="1200" dirty="0">
                <a:latin typeface="+mj-lt"/>
                <a:cs typeface="Calibri" panose="020F0502020204030204" pitchFamily="34" charset="0"/>
              </a:rPr>
              <a:t> – </a:t>
            </a:r>
            <a:r>
              <a:rPr lang="pl-PL" sz="1200" dirty="0" err="1">
                <a:latin typeface="+mj-lt"/>
                <a:cs typeface="Calibri" panose="020F0502020204030204" pitchFamily="34" charset="0"/>
              </a:rPr>
              <a:t>decision</a:t>
            </a:r>
            <a:r>
              <a:rPr lang="pl-PL" sz="1200" dirty="0">
                <a:latin typeface="+mj-lt"/>
                <a:cs typeface="Calibri" panose="020F0502020204030204" pitchFamily="34" charset="0"/>
              </a:rPr>
              <a:t> </a:t>
            </a:r>
            <a:r>
              <a:rPr lang="pl-PL" sz="1200" dirty="0" err="1">
                <a:latin typeface="+mj-lt"/>
                <a:cs typeface="Calibri" panose="020F0502020204030204" pitchFamily="34" charset="0"/>
              </a:rPr>
              <a:t>based</a:t>
            </a:r>
            <a:r>
              <a:rPr lang="pl-PL" sz="1200" dirty="0">
                <a:latin typeface="+mj-lt"/>
                <a:cs typeface="Calibri" panose="020F0502020204030204" pitchFamily="34" charset="0"/>
              </a:rPr>
              <a:t> on MMTT)  [+ antiCD20 </a:t>
            </a:r>
            <a:r>
              <a:rPr lang="pl-PL" sz="1200" dirty="0" err="1">
                <a:latin typeface="+mj-lt"/>
                <a:cs typeface="Calibri" panose="020F0502020204030204" pitchFamily="34" charset="0"/>
              </a:rPr>
              <a:t>therapy</a:t>
            </a:r>
            <a:r>
              <a:rPr lang="pl-PL" sz="1200" dirty="0">
                <a:latin typeface="+mj-lt"/>
                <a:cs typeface="Calibri" panose="020F0502020204030204" pitchFamily="34" charset="0"/>
              </a:rPr>
              <a:t>?]</a:t>
            </a:r>
            <a:endParaRPr lang="en-US" sz="12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9" name="Strzałka w prawo 8"/>
          <p:cNvSpPr/>
          <p:nvPr/>
        </p:nvSpPr>
        <p:spPr>
          <a:xfrm>
            <a:off x="1214755" y="1545635"/>
            <a:ext cx="5467244" cy="341252"/>
          </a:xfrm>
          <a:prstGeom prst="rightArrow">
            <a:avLst/>
          </a:prstGeom>
          <a:solidFill>
            <a:srgbClr val="00B0F0"/>
          </a:solidFill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dirty="0">
                <a:latin typeface="+mj-lt"/>
                <a:cs typeface="Calibri" panose="020F0502020204030204" pitchFamily="34" charset="0"/>
              </a:rPr>
              <a:t>2x </a:t>
            </a:r>
            <a:r>
              <a:rPr lang="pl-PL" sz="1200" dirty="0" err="1">
                <a:latin typeface="+mj-lt"/>
                <a:cs typeface="Calibri" panose="020F0502020204030204" pitchFamily="34" charset="0"/>
              </a:rPr>
              <a:t>Tregs</a:t>
            </a:r>
            <a:r>
              <a:rPr lang="pl-PL" sz="1200" dirty="0">
                <a:latin typeface="+mj-lt"/>
                <a:cs typeface="Calibri" panose="020F0502020204030204" pitchFamily="34" charset="0"/>
              </a:rPr>
              <a:t> (3months </a:t>
            </a:r>
            <a:r>
              <a:rPr lang="pl-PL" sz="1200" dirty="0" err="1">
                <a:latin typeface="+mj-lt"/>
                <a:cs typeface="Calibri" panose="020F0502020204030204" pitchFamily="34" charset="0"/>
              </a:rPr>
              <a:t>apart</a:t>
            </a:r>
            <a:r>
              <a:rPr lang="pl-PL" sz="1200" dirty="0">
                <a:latin typeface="+mj-lt"/>
                <a:cs typeface="Calibri" panose="020F0502020204030204" pitchFamily="34" charset="0"/>
              </a:rPr>
              <a:t>) </a:t>
            </a:r>
            <a:r>
              <a:rPr lang="pl-PL" sz="1200" dirty="0" err="1">
                <a:latin typeface="+mj-lt"/>
                <a:cs typeface="Calibri" panose="020F0502020204030204" pitchFamily="34" charset="0"/>
              </a:rPr>
              <a:t>only</a:t>
            </a:r>
            <a:r>
              <a:rPr lang="pl-PL" sz="1200" dirty="0">
                <a:latin typeface="+mj-lt"/>
                <a:cs typeface="Calibri" panose="020F0502020204030204" pitchFamily="34" charset="0"/>
              </a:rPr>
              <a:t> </a:t>
            </a:r>
            <a:endParaRPr lang="en-US" sz="12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0" name="Wybuch  2 16">
            <a:extLst>
              <a:ext uri="{FF2B5EF4-FFF2-40B4-BE49-F238E27FC236}">
                <a16:creationId xmlns:a16="http://schemas.microsoft.com/office/drawing/2014/main" id="{AF80314B-4093-46C5-8B22-A4B95F1D55FB}"/>
              </a:ext>
            </a:extLst>
          </p:cNvPr>
          <p:cNvSpPr/>
          <p:nvPr/>
        </p:nvSpPr>
        <p:spPr>
          <a:xfrm>
            <a:off x="5494513" y="3829239"/>
            <a:ext cx="1277772" cy="1222339"/>
          </a:xfrm>
          <a:prstGeom prst="irregularSeal2">
            <a:avLst/>
          </a:prstGeom>
          <a:solidFill>
            <a:srgbClr val="B3D9E7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900" b="1" dirty="0">
                <a:latin typeface="+mj-lt"/>
                <a:cs typeface="Calibri" panose="020F0502020204030204" pitchFamily="34" charset="0"/>
              </a:rPr>
              <a:t>5 </a:t>
            </a:r>
            <a:r>
              <a:rPr lang="pl-PL" sz="900" b="1" dirty="0" err="1">
                <a:latin typeface="+mj-lt"/>
                <a:cs typeface="Calibri" panose="020F0502020204030204" pitchFamily="34" charset="0"/>
              </a:rPr>
              <a:t>years</a:t>
            </a:r>
            <a:r>
              <a:rPr lang="pl-PL" sz="900" b="1" dirty="0">
                <a:latin typeface="+mj-lt"/>
                <a:cs typeface="Calibri" panose="020F0502020204030204" pitchFamily="34" charset="0"/>
              </a:rPr>
              <a:t> </a:t>
            </a:r>
            <a:r>
              <a:rPr lang="pl-PL" sz="900" b="1" dirty="0" err="1">
                <a:latin typeface="+mj-lt"/>
                <a:cs typeface="Calibri" panose="020F0502020204030204" pitchFamily="34" charset="0"/>
              </a:rPr>
              <a:t>follow</a:t>
            </a:r>
            <a:r>
              <a:rPr lang="pl-PL" sz="900" b="1" dirty="0">
                <a:latin typeface="+mj-lt"/>
                <a:cs typeface="Calibri" panose="020F0502020204030204" pitchFamily="34" charset="0"/>
              </a:rPr>
              <a:t> </a:t>
            </a:r>
            <a:r>
              <a:rPr lang="pl-PL" sz="900" b="1" dirty="0" err="1">
                <a:latin typeface="+mj-lt"/>
                <a:cs typeface="Calibri" panose="020F0502020204030204" pitchFamily="34" charset="0"/>
              </a:rPr>
              <a:t>up</a:t>
            </a:r>
            <a:endParaRPr lang="en-US" sz="900" b="1" dirty="0"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7D9100B4-33F3-26E5-E905-65C961CF8C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44472" cy="396722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FCA9C299-45F5-4550-9EC9-FAAC1DC1F544}"/>
              </a:ext>
            </a:extLst>
          </p:cNvPr>
          <p:cNvGrpSpPr/>
          <p:nvPr/>
        </p:nvGrpSpPr>
        <p:grpSpPr>
          <a:xfrm>
            <a:off x="404664" y="709807"/>
            <a:ext cx="944068" cy="1853157"/>
            <a:chOff x="1062557" y="1971062"/>
            <a:chExt cx="944068" cy="1853157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BFF5E93A-B0C9-4327-BBA8-2F6C0DB39CA0}"/>
                </a:ext>
              </a:extLst>
            </p:cNvPr>
            <p:cNvSpPr/>
            <p:nvPr/>
          </p:nvSpPr>
          <p:spPr>
            <a:xfrm>
              <a:off x="1080087" y="1971062"/>
              <a:ext cx="909008" cy="1853157"/>
            </a:xfrm>
            <a:prstGeom prst="ellipse">
              <a:avLst/>
            </a:prstGeom>
            <a:solidFill>
              <a:srgbClr val="B3D9E7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64C3409-DC1D-4FBA-BFA0-196FFA41D438}"/>
                </a:ext>
              </a:extLst>
            </p:cNvPr>
            <p:cNvSpPr txBox="1"/>
            <p:nvPr/>
          </p:nvSpPr>
          <p:spPr>
            <a:xfrm>
              <a:off x="1062557" y="2636030"/>
              <a:ext cx="9440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Inclusion criteria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945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5" grpId="0" animBg="1"/>
      <p:bldP spid="8" grpId="0" animBg="1"/>
      <p:bldP spid="12" grpId="0" animBg="1"/>
      <p:bldP spid="9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Obraz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491" y="-38423"/>
            <a:ext cx="758639" cy="891705"/>
          </a:xfrm>
          <a:prstGeom prst="rect">
            <a:avLst/>
          </a:prstGeom>
        </p:spPr>
      </p:pic>
      <p:pic>
        <p:nvPicPr>
          <p:cNvPr id="17" name="Picture 6" descr="C:\Users\owner\Pictures\2011-12-02\2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072" y="2110022"/>
            <a:ext cx="1131326" cy="1508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 descr="C:\Users\ptrzon\Documents\A_Rozwojowy\GUM_ZESPOL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563" y="749054"/>
            <a:ext cx="1849423" cy="118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2802903" y="166331"/>
            <a:ext cx="1585725" cy="82688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471452" indent="-471452" eaLnBrk="1" hangingPunct="1"/>
            <a:r>
              <a:rPr lang="pl-PL" sz="2400" b="1" kern="0" dirty="0" err="1"/>
              <a:t>Authors</a:t>
            </a:r>
            <a:br>
              <a:rPr lang="pl-PL" sz="2400" b="1" kern="0" dirty="0"/>
            </a:br>
            <a:endParaRPr lang="pl-PL" sz="2400" b="1" kern="0" dirty="0"/>
          </a:p>
        </p:txBody>
      </p:sp>
      <p:sp>
        <p:nvSpPr>
          <p:cNvPr id="20" name="AutoShape 2" descr="data:image/jpeg;base64,/9j/4AAQSkZJRgABAQAAAQABAAD/2wCEAAkGBhQSERUUExQVFRUWGR0aGBcYFhcVGBgYFxcYHBcaGBcXHCYeFx0jHhcYHy8gIycpLCwsFx4xNTAqNSYrLCkBCQoKDgwOGg8PGiwkHSQsLCwsLCwsLCwpLCwpKSwsKSwsKSwsKSwsLCwsKSwsLCwpLCksKSwsLCwsLCwsLCwsKf/AABEIALQBGAMBIgACEQEDEQH/xAAcAAACAgMBAQAAAAAAAAAAAAAFBgMEAAIHAQj/xABFEAABAgMFBQYDBQcCBAcAAAABAhEAAyEEBRIxQQZRYXGBEyKRobHwMsHRI0JScvEHFGKCkrLhM8IkQ6LSFSU0U2Nzk//EABkBAAMBAQEAAAAAAAAAAAAAAAECAwAEBf/EACQRAAICAgIBBQADAAAAAAAAAAABAhEhMQMSQQQTIjJRFEJx/9oADAMBAAIRAxEAPwDoE1NY1ES2jM84hEI9hJBHsaiMJgBNxGqoxMZMgGBd8iiD/E3ikxSBrF+91DByIPnC3adppMtTKJydwKGIy2UWguoxBOVAgbZ2d2USOhMEUWxE1OJCgocNOe6AEYrrlNKB3n0/WK+0wezq6f3CL9nDSkcj6xTvsPJXy+Yi8tEVsp2ZfdHIQfskzuDr6wsWGY8tPIekGpMwBIWWASFOeo+kaDMy9jrFUTamrZwm3vtRMmYuzOCWPvaltzGvi3OFybNOJ1oKg4cGYsFJIJ+6wByib5leCq4mzr12EKC5T0IdPOAlsSxIgLs1fqAoYAQpOmIlXgrPxgzbbUJrrTqajIpPEaRvcUv9M+NxG2yf6aPyp9IkiCxq+zR+UekSrmAB1EADUlh4mKEwfeHx9BFJSot22YCssQWAdqtFGYYmx0eTVUjyYXCDvT6ExrONI0ln7JPAqHjhjGKlkU8yar+II/pQCfNZiwDFK7VvLKvxLWfGYpvICLKFRjFhSo9R78IheJkZnmfWMYlOULV/qYh/VvOGNcLV7pKpgA9H11eAwx2UJQegBfhMEXpVhW7FK0uNVjeNM4DybSpU9aUFgnuhk5n7xJBHJnhju6zzwXBSeBQU/wDUlSm8IA7ZJZ9nVTASCoNvV/iN1bJr/Ef6h/2w1XT3x3k4VDkfBQzET2+RgGLT0MWjFMk5sS1bLzN/mn6RkMyp43x5D+2gd2VzaAVKTqACf5nb+0x5iiEA4ydCkDqCf+6NsUCQqJwqMeIkmBt4XzhVgRnkTnXcBqYVugpWGUx6vKFqZPKviJJ3P7HhGj2lmSthnhLCnPMRNzH6Aba28VKnYJSydCNA0K67pLspRJ16uw4/5EM942BQdZDECpFepgRLng/EHSkggjN3866RPsU6gZNjdBUxIdhwi5cBViZ+8KOCx5QYkYWw5Eqb4aFtW31J6xWk3SmUVqWpOb/Sm6C54CoHQbvvoKCJagygKeOu4xFtPPUmUMJYEseIY/SEiw3nim4iouGKeAI9jrDfe07trMFJBJeozIoXhoyb2SnGtC3fc2bZ1fZrUElTtSgzIEWLfNPZhGJRxVJf7p3DJzl4QTvKypVLC15AP5QuS55U6h92iR/aOlD0hJSpUPCNuy/YLGJikggYEnLQkHzq3jE67mC+0LUUX8Aa+EU7ttpSW0SR4e2hguu0A93EBpUgcNYjVnUsAydsoWExBIWKgihcFvkIPWKWVBKlACYzLbJQoX836mCdmsC9SG0itellUhClJzSCaZFh9IPRrIG08BgW9EuTjUWShPeO7DnHFtoNtrRb1KlvhklThAGgyxHM7238oO7Q3jMmyZUklkrUpSuOHCwPKp8I1unZiSGUHcZ1z6R0LkVWc/tu2KUtJQWxqB3hRDNDHsztNMlTQiasrlKYYiXwbjXStYdLNc0lQ+BPhXxhb2ruJErvJSADpo/yjdrM4UOE/J4qW28ZciziZNWlCQo1JarJIHE8BCBY0zFCXgtE1GJyQ4ISlNKAka4R47on7KdMQypyljErCpSe7hAYlkly5Gj0aKe2zncxkuy+5As0hQW4WGSwLqUPjYM9CYLS5jgEZHKOYplTQQtIQpMpZQg41AFSiArAhVWKjuGR3GOj3esBCUuHSKjjrSA1QIzblRcESoPvrEAVWJZJcCFKkohcvSYy+dPOsMa1gCObbV3sozjLSW72GnAOXPvKAwxN56ZapzooBRwWc6mmcHbmtK5E1KsZKDQuSW48oUZV4olCpQT+HEym9IaLstaZsvtEuUpqrfllE83Z01FqjqVjmilB01ByPIxYnpCgUHJQhJ2c2rlrZIUlITliWklL6FiRhO56QwXleyUSu1xAJSal/hYsoK5PHRZyuOaByXdmFKVCYyJsImfaJJZfeDEa13RkXWSQmm1zsJSZiv8ATKgwAqlQChk5DKg9ds/FKQf4R5U+UBcIxo44kf1oPzSIubOTHkgfhJHz+cQscLzJwSkqOgeEkWwlTu6llhwBz+sMe0k3DZZtWp5OH50eEe7rQVTAWYAUfwHvhE5jwQ63ekDP9Ony4wWDMwoPvHMk7uJ9IWLHeDmjtpxajwUsl5pVRi40+lYVFVC2e2yS6sRfCkFkvQvm+8mEK+bGApXZYiksQkULE6ab+oh1tV9IxlH3ukJ9pmFNoIByBpwKiQPOMO4o0kpmIQlSkLSl6gqBbKrs5etNGgne13rUsBErHLYN3wnFlmR3h7pFe97wUtCUJDtUvQ++MFbNb1JShwA4wlLgkaA091ENjZTrirFGTZVS58wZd4gB3o+85wxYjhKCTVC6ckE/KAP77jnTFjVam5At8ocLuvKXgHaywvMAtUOGLEbxCrZzS0C9pL0aShIOYT6CKNmngSsOqvLF82PmYhvuclSu6GBUyRmyfbeEUP33BhxOfavoPGJPJWKSQwWAY1LataQRsl02kKUqbNT2bd1HZpw55Hu4snqDnArZmaGCxkqo5GGu3XiexUEh1Mwh4uildiex3jMXZZhRVaVFKXdiBk7VgclNpRY55ndn/pkgy3ScRcEEOXzBenKL+yM37NQIIU4phUOuTNG+2l4JTYpm9bIA4qUH8gfCGvAjVMXu6uQ5NM+KVa/P1indm0MoL7Jy5OEHTF4xPZCOyKTVIoeRDg+Z8oEy7HKROlkUdYJJ0wl4lChmneBjtW1/7tM7JUsqIoWcnwH1gvOUi2SVApUmmSklJB6xUvqdKKkzCh2oVgO26rZcRBGXPCkjCaRSwdfLOd2myKs6SUrwEqUnUNhbJiN8Q2K+rWhIQiclSQMIBSkkABgxKSQ3OOrXdKSx4k5++fjADaqZKRNlSkSkCYsg4whIIBLZgPvPSOhScY2zgnDtP46Fu6Lh/dpSbRaiohBJlynHxKzUotqdIvzdoZzFcuVLlOASspxHvMwrqzexBfaiy45CEigxjwAUwi5MsCDZ0hgxYdQmkc7k5M6YcaSFtF42tJZagomoOBI13Bg8MF1WxamC0jmKDqDlBWVd6ZiEkjJn4Ea89YIy7tSCKV8j9DGipGlQKmChBjltpQlU9YIcFSl11OIfIR2m2XUSkkbvYjid4rKbXuTllqcQ6VPlFGLCidd1S8JU1c4Lfs9uNE1E9xqnvMH1DPyfxgJarYQhjkaGh+WUNn7PbVLEtaFLT391DkQx5cIEbOhxXgJ7PbJy0Yk/E5BxZEM4HrlkYK3nYQpK5AYdshnp8YZIUeJDA7wIi2fmHvYV40hRAPIsx4iCd2kTlhakhkKJSd+YCvA+Zg3ZKSUdA2Vf9ms47ErKez7lUKbu0zAO6PIUr1tDzphCl/GrIpP3jpGRRTawS6JhWdLcAAsoEKSf4hUPwjl8/bC2KxAzuzAJcSgJddagP5x1BK44/fcsItM+Xp2ivAkkesJEpxxi3kiFrWpQWVqWd6lFR8TDtd3el4gaKYjeGzHj6QjS5aQkB84J3bexkEDHiQSMSfJxxEaWSzhWjpFnssmfLCVjRmqH5sYsKlS5EyUEMnQDUgMK+GsBLGo4mBia1zklYxpmOKYk0yyq+QhF+DJLYWN0ycaphSCvJVN1R8oQbzvIJvCcBkWpySmGszSr4QoPvLlRegoTHP8Abqwmz3hMAp8CwfzJD+YMPFdiPK1GqGmzz5c4uop3VFR4xcvu9kWWzlSMJWThSAAKmlW3Z9ISLLbJUwiqgdQNN5fKL1qnJUUsPh+EHTi2+B1yb3fjQ5nZORZ1EKnoO5BUAoPvr9IsTZiAlgpOWWIfWOeTbQoa01Zh/kxFIn4ls9BX3vjOFklIbpdmC5vAHyGfkIC2hAUpQU4CV5gOQCCRTXKK0q+Z0tTgMMstDTPXOLckOFKzdnHIh/KJdHHJVTUsBbYqfglJSujOkHqWhltdnUtSezWU0csxBOruOUDdnLGMOE65Qbsl1KCu6ohusHeR06Cl12WcAMUwkflR6hPnC7tjakLmIkg1Qca+ZBAfiASTzEE9oL7myBLlow4pj1b4UpAqOJJAHOEuXaEdqvECrEKmrh8iN+8xpvwG7yEj/phqFQw891NYD2tCnAScKhm4BHnBq5LP35ZCsaVYk4WqCB9Kx5tPd3ZWhAH30YjuxBRFOnpGjDFi9s0ELuskxclpkxbN8Iwgc6B+kWLsUEJCBUin1gPZlzEjCcQHF4sWm0dnLO9QpAYzY1bLXmibKSqY47uJ9447oQrbbyu1qnq0V3RwFABwAeDGxKyuSuU/wlSeQVUf3eUJlvWpE4I0K6nKuXrFZ5SOeKpsev8AxtKpaULUl2GZ+8P1MFbrnEJKWCpbORu5ERz60yZpR3ThS1EgAktvJhr/AGeS5qpMwOSQwZ8xqBxZ20oICSLW6qhksN6ScRSkqB13Hxgja7X2csrC0szpdkmmjHPSEaz7NYZ5JBXXNykivBjTgRHRLFKOAJVWjVqepOcOqEkv0iuS/wBNokdoM9Rx1jlG1U2QhTKV9qtXcSA9AouTuFFDiYdLjkps02YlIZOJQbcoGo83jkm30xZvKcQxUhTJoKACgpuc9c4EfkJJdGW7LNxFi1d+sdA2PkBDpHxDeXFa0q0cysywUpIjq+yKUok4gEueTwqK3gu7QES7LOWl0uA5FCylALV/S56QYsyWTiTlhDAZbw3lCd+0W/zZ7KgowqX2iTgNQpABxgjcxY8492O2oM5AlzMKUkDBVqZBDnNh4tDxi2yM2F12SXNXLTNkIxLUA+EZauRGRfs1bXLSMgFE/wBJ+sZHTSIWxPVaAM4VbzkomTlKKAoFj1YDmcoydalTC5y3RCq2oS2JYSdxIEckeRwfxLOKezSddCJhSVJHddgKAO27lBS49nUzZgSlIAzJYUEXLluNc8BQpL/HmD+XfD1dtzIlIUlIY79S2+DGLk7YXLqqQgrS5JS4YmmoYkR4m2qH3cXR4JXzZeztCgMpnfHM/EP6gqBlpWQaJd4R4dHRF4tBG4bW9plYt5YccJaLW3OwCbfMRME3slpTh+DEFByQ/eBDOfGAN3TSm1SCf/cT5uPnHSCXAGsV49EObLOE3ts+bBMMtS0zFEAuhwwOQL66+EDjbiMsz7pBHay39rap69MagPypOEeSfOAYWHyeGokWQonf1p4RauqzkqLAu0b3HYFT5gSAa+Ah+sOzPYWiUwdCu4Vbir4SesLKVYKRheRVs+ydpnPgl+FB1J+sU0rm2ZeGahSS+tI+gbJY0oSEgUgHtpsqi0yDTvAODrC3+jdV4FnZecJgdGYq3D36w7ok5Fs45n+ztC0WnsyCUpBcgOz5Dx9I6dNtKcIqw0LGvSmfPWMoPwB8i8iXtIsqtKz+FJA4YW+ZJ6CKE6zBKMRdiKFIxCm9qgw1Xvd5WtMxHxspxRlAZgcRn0aFq1XJO7yJYWlChV6Dcz65Z8IlLjknbKw5YvCKuxMsqWpRJdJxJ4l/ThxhuvpSLRLSpSWXLLFtxyUODjzgPcV3dlNKTTCgOAaF8oIWpfebeCPJx5gQytKgYbKK5oIYj4YqWwg1OcTzJ2AYXo+LIO7AZ55DKBdstYFTXcIRJydIeUlFXLQS2Kl/bTm0wv1c/KAu3FmSJ2JOWIK+Zgn+zi1EzLQD94oP90EdvrnK5RmJq2jaAVPR46p8dRr8OSHJ2+X6D7ME9io8KRb2MvISiU9xjSpfPWAGz17pMpUslzhYg8MjBXZsKlKCUTFIS7hIyD1LbtYjHDOy+yD97zhInCeiYg4viluMRGTpTrDnZZrpBOTQINlTOBKg5AAxGqixcVNWfSL60FcpaU6pUBzKSBDkpO0LNjv2VbLQlctwhKSSCAklWaqa5CvCOEXpeKl2iZNNCtZURzOUdA2VmmThmILpOnkX3ZGsUf2gWCVIWmaiVSb3kEYQjFq4CXJD5O0CDy0xOTKsCSrahSUmWznNJpWDln2ktCEYE4UneKtCBIJB0HHT/EGrLeJbImLdE9k1NrAWvOcoy1zFlS1kEOa56DdHtnmlEmUg5pSH34joIpi2H2XiKbbefvduimEKP+yG3SZM0C0OoBOHGKkORm/xAM2/nGRzftI9jWCiSYmaEupS651LNuHCHLZr9mgxpnWkkggKEp3zqO0Vu/hHInSFqylRmIQFEBS0jxUBHabsmOoJO9x9IhFDtlkSGSkAMHFBQMOEWZwwqB01jRAdS06pLjkfZiWdNdwUt1eLExc2tuzEErT/AMsv/KrPwIH9ULE2XTOOhSZpcpKRhCXd3zozNwMJW0Ng7GZT4FVQeGo5j6RDlj5Orhn/AFBFllPaJKd8xPkX+UO6bYcR7mRaqgOtHhIu1X/GSPzE+CVQ3fvDqp7Mbj0DmeTiF9zXtE3/AOxf95g3s5s+hbFQcs54QBttjmJmLUpCgMRclJaphw2WtX2TjN+pjTdLAnGs5Gm67DLlkFI0aGqzAkAsKQl2YqfEVBIB1D+Ai/JvC2d1aTL7Mks6UuW3gLdJiUYt5LuSWB3SpRLRLPOFLkiAFhv4TErqykioANOe7rAOx2aaJy5hQZhGWJS94BABLClagZQ6yKzfZ6X2d5WtKAcJQF8H7p/3HzhgUjDZ5atQEk1zYpOvKNpFiwY5ktgZg77jRIoEszGp4Z0ixPk/8MBuSKaZReOjknsj7Cq06hQUnTN+O8Hxj1SQoBQGfzzHj6GLJT30n8SW10YiNRKbENNNKEfX1hhBYtCuztK1Ed1SEsdCQVOPSI5ynVL4rSPFQHzi3f8AZnw7krG/JiPVj1EC584JXLcsAtD/ANYjnkqnR1wdwsWrZeCySFHItTeIHWiesgthHOsZb7xQZiyNVKIfcSSKQA2gvFwEJOdTy0HvdHotR41hHhrvzSqTsJXLtv8Aui5hCRMKgGwnCHBOZq+ekbXv+1e2T6JKZKNEyx3uq1OfBoTimCuz92hais5IbxJYfOOSc6Tkz0orqqL1y2WYZyZyyqrs5clxrHQbmWSRk+T7oEfuw7jCg+kEruLF45nK2ejGHXR0CwuU949BrBiyzAIU7rtuIcoKm8cCCdwJ8BDJiOJxyakJvCfLTOTKSJyigKcIPfLhwO7Qnh4x7txfcuaiTIlLEwSnKlD4cSmYA6s2eVYVr1tZXNmLJqpaleJMVQCHILNlxMV6K1JnM57RZEkRPJS0QSLUDmwMW5QhxbJQRGT5HdxDI0iVdkxJpQ6RWRMUApCwQ9QdMQyro+XWCEpSSVFQGkZEdlnYZam+OYrCBqAM/WMjAGi504rTJH/yJ8iD8o63ZU1pnmOY0jlOyYxWyVwJPghUdXsZrx0icAsIS7R9u/40eaSP8xcn5g8IBWmbhmIVkymUNwVQ8xq/CC0mdjQoH40Eg9NRzEUFPUllHjn/AIijbbvTPQZSuaFbj70i0hbsYingg4hpmPpGeQp0c2sklcu8ZaFhsKiDzwq9RWGXExrE20d3JVaLPaEkOFoCxrgUrClTc1YSeI3Rrb0lsSk4TWjg0BoXHCE60sDOXbYq262IUZygArDMwqBchgmobiWrxEQ3VJTLdI+F3bMV3cIH3hb/AN1txmDvS5uEqSMwfhChxcHmDBEqGMlPwmoo1G3RCSo6oy7JPyH7ss6XDFgC4Dlhlv5QXtaD2bM7dPSA91moglf9tAllGJiQzDNzCxY9IobJzcE4pFQrPnDrIlpO7F5+cIuzqF4woILBiSCIcJ0/vAsxdx8xDKxZUEMDoUOjcM43my+43BvL9I0spfE/D0/zFlY9+L0jpjo4Z/ZlaZKoneDu1EbKA9/rEgX7/TrGivLy19vDiC5tSlkg7yAfH9IU7+m4UE7q+EMW19sGOWh6lT9BX3zhb2mH2KuUQ5Psjp4foznomD8JMA500qJUdYmVPWxcxWOUdE5WcHDDqTSJJWtKE1JLDrD5s9doElQ3uRxCaD69YXtlbF3J08/dGBH55lCeiX8RD3Js4RKS2ksDxjyvV8ueqLMrSJ3dAV4wVdIlnfFFKGXhIoR6CNLQtpWEPUsNzqLU3aRPi5HJ0dnBzNvqxjuScEoIcPEN+28pkzK5j374RrPsYQzE0Dfd06QrbX2kplEYjWmg56Q0PUKT6pG/kp+BCtJz95x4FZjgDpo7+xGk9WQ4xEVVVzj1GchLLrBCzWnQwNT8I4ny9mLktXeHvSCYPWYEtpF20yGlqLOAlTvXIHfSBljtMW74tuGyr/i7g5qz8njFBauyT941OQ4DWMie700jIIp065rvT+8BYDEJV5065w2SVMRxy3eGnSFHZe8O1nzNEpSAP5lZn+mGyQHdJzzT8xEojHt/S3lvkd/D3WPZF5hK0TfurAC/r74xPMRjllB3d0/I8YV7JbQFGUssHbkXofF4ZgHGb3VEDI1B4GNjNhdl25ctpaw6fuq3bq6iNl3kWgoATmKRXEAxpyCjlyJ84FXzaHBHjFNVvqXqDQjeI8kntXzIHdchidQ/Fs+XGA3QUVbDcUufLJmJBKwQCRUJORHr4RRtd3GWwaop1bJ+IqDqOKVM5XfKGGNrbdyZgqK5agEO7FqitQRUEONxlSlsdSoXrnnUBi5f1iTMAVLVhVnkCOoIgXbrvXIW4cjfw/iAoDUVFKgihD+SLecT+W6EcXF0dEZp5L902aa3emdMRSD0SRBywXYlBK1HEomlSQkbkhy0R2NSZoxd2nrBi78BmpSSKV0qU1AHqeUMk3gac8Fr93Mtidc+BbLl9I3VMglaJQIY60gCib3TwLcq7tIvHVHny3ZaWv31iJUxs/pGGbXp75x4qzrOSfGg8fpDCnN9pJ5Tak4jiOLPc4LD1iG/ZuOUeXygptnZESkOwUtS0qUo5ipono/j4L1onHAvimIcmzq4fqc0nHTj6RCa0ie2DvmJrik47RLGfefwDw8pUrOeqHqz3f2Vns0lqk41cVH9Ghgny/hTx8hFMAKno3IH9oglLTkeHrHhTk27YhStNFFW4tyESSAPswdO+ehDRreFHbM6RTQtVVEEB2H5Umh658mh+N1FsrCVJjFaJjoJPSOeba2p1pQ+WfrDlMtzo9Y5lfNrxzlKfWKekh25L/CaQNml1co0X9+NpYzPOMnDPiB6iPZGPCapG4V9+EWZRoOcU016nyi0D/iCYNWCUSYmvxAUZct6CpbeaD5+MSXHVJ4H1jJdnMy0mmRbwpCzdIrBWGtmtgu3UkdoQCa90Zal4yOl7GWVMpBUqjhg+4ZnxYdIyH44txtg5GlKkcy/Zglc1U9QmYFdwYcIW475qkkGlMiM4fzItCSHMlQ34Zks+q44OuRgVyyOrQbuO+ZwJT200aj7RemevGJvCsWOXR2iWqeR8Mji65h6t2YhM2msa02lJK0uoZJSQNN5JPOkU5N5TWczZv8A+i/rA5M0ieFFy4YvXKor4wvdPBV8biM1ntSkpYqdO46conmzvOKAmOMovWOzFZG5o1iUb2GQVKdqDzg1ZbO5j2z2cAACkFLLZWLwrdhJpVkwnKh8ju6+o4xKuy7hFtEpwx/TiI3kBwxzFD73a9YYUC2qx4hQORuZ/PMVNOJbMhVCVdctRcJD5lHLMp3tqMwxzDs0zJLEGKl63YpQ7SXnmRkS2oO/LOtMxlDxqXxka2soX7WJcoy0lGDtV4QrJizhxuJbo/CJLWSg4qDdzH5ciCNN1Gp2du0WYWuUqWtkrAxJWR8KklwoijF/GuveN+13diY1elC9WG4gZgHTNIi0I9cAlKw3KViQkszgFtzjKKxsEtycNTXXN+BixZ0skDcG3ZRHbQQkkFuMQWwPRtLkpTkkDiBFO32wJo7nhWK8uep2USevvTTfAy32jvJLvhJSo8w4fj9YpROxV2wdZxaNkKs5YnxYdRCdaZzSyOkPF8qAm94d0ghXAGiurEn9I5rfc0y1zUHNJP09YnNWV4pVYqWpbrPOCuxiP+IKvwh/EgfWAq4K7KWkJnMfvgjqGI9DE+VfBoU6JZc+Yb6wRXNYUgRImZReTahrHiSWRaMXKCgSc2LfWLSlhaQYhEwRBIm4Q2mXhT0aFADr6n9mhRG6OeTVZw4bX2ju84T11j1vRxqLYx4igj20p7p5D1yj1Etywq5DdY2tyGQRxB+XvnHaEpSTF1CYoS4JSywJ390fPy9YKMG7kmEAgZlumbkmGfZuypGOct2AKzRy2dAMzC1cR7iuJbo1YervndnJlshwonEXIoCwILEaHwheRWi/CWrs2pwspFpWpC6iWpIAQ2mE738oyNLTZ5SyQyVEFjSoNDnrnoYyN/IX4L7TOZWiRjTxHvzijY7RgWCdKHkc4Iyl6ioMeKWAcq74OySdByzWjrFkkHnAewLUpClUZBAPDECR6GLInxytU6OxSUlYcsdpc4dchxeG2w2bCAB73wp7KycazMOSKD8x+g9YerulOeUPdkpYLtls2p6D5wTkS4ikS4vS0QwhuhERWg4FJXp8K+RPdV0Jbko7ospTGy5IUkpUHBDEcDnDCnpS4j2SIisiFBICqkUf8Ta9c+ZMZZbQVKWClsBAd3d0hT5U+JukYwNvW614guQw3pdqkgv5NTed5j2RblKQtSUstAWyDTvJJAFP4koP8xgypMUJUgpnKp3VAMeLMQfBPTlF4TtUxWizdtsE2WlaclAHyia0pdCuR9IBXLN7KfNkHJ8aOS6keL+Ig1bVshQHxKGFPFRDDwzPAGItUxgIqa4fXrn79ICWw4u3Id8KJnUApV5S0wYtEvCVJzakB7F/rTk5vLp4kN5+cUJMC30cZlkCigxHMg++cc127BTaVfxoSeeij4pMdHQr7JD/APLUPAHypHONvlPaE7xLD9VLOnOAwxFcqZ+UaIUQxFCDQ8aRtMjexIdSRxhJYQw63XeSlJBNC3QwUl20HOBFjkjDh1HtxFqW4oRiHnHjzSbAEwr8Ko1M8g196H5eEUgkfdU3AxrMUoCrGJUYDbXWh1JEAFacYIWwdtN7ysIDB2d3dmDgZJOZApFO2SQlQwrxpYEKYp8QaggvvG4nOPZ4I9YJBJ7KcCMf3zRHAZKVQuD90UILq3RUvBbJA3nyDfOJJanV6cn9+Jipbjlyiq0ZEEsxflzXYaCg61PmYHpi5IB84KMxjuNfdPP5R1rY9Qm2AS1hwiapnPBJDdVGOR3QDh6/SOn7BJV+7zcOeKgPwvhp559IolYbpF+y7JoWsolKUlqqPxpD5O5dz8oyGu6p0uWjDUF3Uoj4lHMkj2zRkZ8UX4MptYTPk+zWhSapLenhG8+2LVmfCnpEKUnQOYv2ezMnvDOImHDYKyJVZJ2JLgzBmNyRUcQ5iO3WNUpTHLQ8IYrhsgk2OUlviTiPNdfQgdIitNlMxcsFLgGrkb9zxOSspF0HNlbvwSUAip7x5mvow6QflTSIpWRTFjQ+6xbVnGRmwzYrWDnSC8svC1LmCkGbIsgQwoQaNgY0dxEZW0EBYyivYy5WoarP/SEp/wBsWEKcRUnSyglaP5k/i4jcYxi7Gikx5JnBYCgaH30MbqEYwtbTvKmSZ+TKCFHgugP9THpB6yLC2Xqzct7DR6eECtr7J2ljmtmEk9ADXpnFXZe+McqSt6LT3vzBn83ENLKTMize/dm/mHp7ELtnXhtjaKlrHmk/OHK8LIJhY5b9RxG6Ei9pXZW2TVwoqwq3ghvJoKZOSKk6U3aJ3v414tHKds1k2kv+FPTh5x2S8JTKJ3+67xHJrYkLt6nDgd1jXSM2GKt0KixSLF0p+0SdB9Ydr9uGzossyYJaQsChDip4O0KFwJ+04Ya9YlOVwbKSg47GpCK7iMj7zEWBO/GG/iGX+Irp04ZfSLAycR5UiZJhfcoRTvCUyCzgxLhByz3gsfCI7UFFJD/1J+YhVswnTJygokEgmhYs447xGqySa5nr7/xE0uxY1F1y0B2deJsq/CksKxHOllC1As6SRQgim4ihBfMR7UdIJicnHGK1qDkCLBOnvX/EUlGvWGZkSJs7Fi4/VosyEGlYZNnrvChUO++sM6P2cS5qSvEZTAktUMBWhhVNFfabVg7Y+5UTpYUsqoS4DAFmo+eT+EdLutCUKloSMKSgskZUq5Y551hW2fuxMiVhdSmJW5GEudAOjQyWHvTJRNMOr6GWp9K1GcVWyb0HMJ39fGMiQDd7PhGRYmfNsuJ5UsKUkHIqAPIkPHkZHGih0tZ7wToBQbmZo0mpYjnGRkIxw9LqlKjnEqAwBjIyCjEiVl4YbGtwIyMggCSIhtRYxkZBMbWZUWlCMjIwCkvuTE4aBZZQ0yz5xeJjIyMYiVnwIy0hCuCSJSbTKT8Em1TEI3hLuz9YyMjGHP45aSqtH584Uttj3LIsMD2xFMmZX0jIyMtglo3t3w9H8njkUwf+YTOCz8oyMh5aBx7Dm1n/AKBf8vmoQkXCO8vkPnGRkc8voy3NsZUFjExVgYjXMaRkZHnMgTWySAMQoYHzJxANTlGRkLEwnzppxKYkPmxYGMT8/wDcI8jI9mOgnpy97hFUCo5x7GQzCjpWzEoYRDxbppRYpyk54DxzYfOMjIitna/oULAvuEmtGroxLNrF665h7VA3qTqfwL48IyMjpicTGx3J96n6R7GRkWJn/9k="/>
          <p:cNvSpPr>
            <a:spLocks noChangeAspect="1" noChangeArrowheads="1"/>
          </p:cNvSpPr>
          <p:nvPr/>
        </p:nvSpPr>
        <p:spPr bwMode="auto">
          <a:xfrm>
            <a:off x="944761" y="561681"/>
            <a:ext cx="171450" cy="17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AutoShape 4" descr="data:image/jpeg;base64,/9j/4AAQSkZJRgABAQAAAQABAAD/2wCEAAkGBhQSERUUExQVFRUWGR0aGBcYFhcVGBgYFxcYHBcaGBcXHCYeFx0jHhcYHy8gIycpLCwsFx4xNTAqNSYrLCkBCQoKDgwOGg8PGiwkHSQsLCwsLCwsLCwpLCwpKSwsKSwsKSwsKSwsLCwsKSwsLCwpLCksKSwsLCwsLCwsLCwsKf/AABEIALQBGAMBIgACEQEDEQH/xAAcAAACAgMBAQAAAAAAAAAAAAAFBgMEAAIHAQj/xABFEAABAgMFBQYDBQcCBAcAAAABAhEAAyEEBRIxQQZRYXGBEyKRobHwMsHRI0JScvEHFGKCkrLhM8IkQ6LSFSU0U2Nzk//EABkBAAMBAQEAAAAAAAAAAAAAAAECAwAEBf/EACQRAAICAgIBBQADAAAAAAAAAAABAhEhMQMSQQQTIjJRFEJx/9oADAMBAAIRAxEAPwDoE1NY1ES2jM84hEI9hJBHsaiMJgBNxGqoxMZMgGBd8iiD/E3ikxSBrF+91DByIPnC3adppMtTKJydwKGIy2UWguoxBOVAgbZ2d2USOhMEUWxE1OJCgocNOe6AEYrrlNKB3n0/WK+0wezq6f3CL9nDSkcj6xTvsPJXy+Yi8tEVsp2ZfdHIQfskzuDr6wsWGY8tPIekGpMwBIWWASFOeo+kaDMy9jrFUTamrZwm3vtRMmYuzOCWPvaltzGvi3OFybNOJ1oKg4cGYsFJIJ+6wByib5leCq4mzr12EKC5T0IdPOAlsSxIgLs1fqAoYAQpOmIlXgrPxgzbbUJrrTqajIpPEaRvcUv9M+NxG2yf6aPyp9IkiCxq+zR+UekSrmAB1EADUlh4mKEwfeHx9BFJSot22YCssQWAdqtFGYYmx0eTVUjyYXCDvT6ExrONI0ln7JPAqHjhjGKlkU8yar+II/pQCfNZiwDFK7VvLKvxLWfGYpvICLKFRjFhSo9R78IheJkZnmfWMYlOULV/qYh/VvOGNcLV7pKpgA9H11eAwx2UJQegBfhMEXpVhW7FK0uNVjeNM4DybSpU9aUFgnuhk5n7xJBHJnhju6zzwXBSeBQU/wDUlSm8IA7ZJZ9nVTASCoNvV/iN1bJr/Ef6h/2w1XT3x3k4VDkfBQzET2+RgGLT0MWjFMk5sS1bLzN/mn6RkMyp43x5D+2gd2VzaAVKTqACf5nb+0x5iiEA4ydCkDqCf+6NsUCQqJwqMeIkmBt4XzhVgRnkTnXcBqYVugpWGUx6vKFqZPKviJJ3P7HhGj2lmSthnhLCnPMRNzH6Aba28VKnYJSydCNA0K67pLspRJ16uw4/5EM942BQdZDECpFepgRLng/EHSkggjN3866RPsU6gZNjdBUxIdhwi5cBViZ+8KOCx5QYkYWw5Eqb4aFtW31J6xWk3SmUVqWpOb/Sm6C54CoHQbvvoKCJagygKeOu4xFtPPUmUMJYEseIY/SEiw3nim4iouGKeAI9jrDfe07trMFJBJeozIoXhoyb2SnGtC3fc2bZ1fZrUElTtSgzIEWLfNPZhGJRxVJf7p3DJzl4QTvKypVLC15AP5QuS55U6h92iR/aOlD0hJSpUPCNuy/YLGJikggYEnLQkHzq3jE67mC+0LUUX8Aa+EU7ttpSW0SR4e2hguu0A93EBpUgcNYjVnUsAydsoWExBIWKgihcFvkIPWKWVBKlACYzLbJQoX836mCdmsC9SG0itellUhClJzSCaZFh9IPRrIG08BgW9EuTjUWShPeO7DnHFtoNtrRb1KlvhklThAGgyxHM7238oO7Q3jMmyZUklkrUpSuOHCwPKp8I1unZiSGUHcZ1z6R0LkVWc/tu2KUtJQWxqB3hRDNDHsztNMlTQiasrlKYYiXwbjXStYdLNc0lQ+BPhXxhb2ruJErvJSADpo/yjdrM4UOE/J4qW28ZciziZNWlCQo1JarJIHE8BCBY0zFCXgtE1GJyQ4ISlNKAka4R47on7KdMQypyljErCpSe7hAYlkly5Gj0aKe2zncxkuy+5As0hQW4WGSwLqUPjYM9CYLS5jgEZHKOYplTQQtIQpMpZQg41AFSiArAhVWKjuGR3GOj3esBCUuHSKjjrSA1QIzblRcESoPvrEAVWJZJcCFKkohcvSYy+dPOsMa1gCObbV3sozjLSW72GnAOXPvKAwxN56ZapzooBRwWc6mmcHbmtK5E1KsZKDQuSW48oUZV4olCpQT+HEym9IaLstaZsvtEuUpqrfllE83Z01FqjqVjmilB01ByPIxYnpCgUHJQhJ2c2rlrZIUlITliWklL6FiRhO56QwXleyUSu1xAJSal/hYsoK5PHRZyuOaByXdmFKVCYyJsImfaJJZfeDEa13RkXWSQmm1zsJSZiv8ATKgwAqlQChk5DKg9ds/FKQf4R5U+UBcIxo44kf1oPzSIubOTHkgfhJHz+cQscLzJwSkqOgeEkWwlTu6llhwBz+sMe0k3DZZtWp5OH50eEe7rQVTAWYAUfwHvhE5jwQ63ekDP9Ony4wWDMwoPvHMk7uJ9IWLHeDmjtpxajwUsl5pVRi40+lYVFVC2e2yS6sRfCkFkvQvm+8mEK+bGApXZYiksQkULE6ab+oh1tV9IxlH3ukJ9pmFNoIByBpwKiQPOMO4o0kpmIQlSkLSl6gqBbKrs5etNGgne13rUsBErHLYN3wnFlmR3h7pFe97wUtCUJDtUvQ++MFbNb1JShwA4wlLgkaA091ENjZTrirFGTZVS58wZd4gB3o+85wxYjhKCTVC6ckE/KAP77jnTFjVam5At8ocLuvKXgHaywvMAtUOGLEbxCrZzS0C9pL0aShIOYT6CKNmngSsOqvLF82PmYhvuclSu6GBUyRmyfbeEUP33BhxOfavoPGJPJWKSQwWAY1LataQRsl02kKUqbNT2bd1HZpw55Hu4snqDnArZmaGCxkqo5GGu3XiexUEh1Mwh4uildiex3jMXZZhRVaVFKXdiBk7VgclNpRY55ndn/pkgy3ScRcEEOXzBenKL+yM37NQIIU4phUOuTNG+2l4JTYpm9bIA4qUH8gfCGvAjVMXu6uQ5NM+KVa/P1indm0MoL7Jy5OEHTF4xPZCOyKTVIoeRDg+Z8oEy7HKROlkUdYJJ0wl4lChmneBjtW1/7tM7JUsqIoWcnwH1gvOUi2SVApUmmSklJB6xUvqdKKkzCh2oVgO26rZcRBGXPCkjCaRSwdfLOd2myKs6SUrwEqUnUNhbJiN8Q2K+rWhIQiclSQMIBSkkABgxKSQ3OOrXdKSx4k5++fjADaqZKRNlSkSkCYsg4whIIBLZgPvPSOhScY2zgnDtP46Fu6Lh/dpSbRaiohBJlynHxKzUotqdIvzdoZzFcuVLlOASspxHvMwrqzexBfaiy45CEigxjwAUwi5MsCDZ0hgxYdQmkc7k5M6YcaSFtF42tJZagomoOBI13Bg8MF1WxamC0jmKDqDlBWVd6ZiEkjJn4Ea89YIy7tSCKV8j9DGipGlQKmChBjltpQlU9YIcFSl11OIfIR2m2XUSkkbvYjid4rKbXuTllqcQ6VPlFGLCidd1S8JU1c4Lfs9uNE1E9xqnvMH1DPyfxgJarYQhjkaGh+WUNn7PbVLEtaFLT391DkQx5cIEbOhxXgJ7PbJy0Yk/E5BxZEM4HrlkYK3nYQpK5AYdshnp8YZIUeJDA7wIi2fmHvYV40hRAPIsx4iCd2kTlhakhkKJSd+YCvA+Zg3ZKSUdA2Vf9ms47ErKez7lUKbu0zAO6PIUr1tDzphCl/GrIpP3jpGRRTawS6JhWdLcAAsoEKSf4hUPwjl8/bC2KxAzuzAJcSgJddagP5x1BK44/fcsItM+Xp2ivAkkesJEpxxi3kiFrWpQWVqWd6lFR8TDtd3el4gaKYjeGzHj6QjS5aQkB84J3bexkEDHiQSMSfJxxEaWSzhWjpFnssmfLCVjRmqH5sYsKlS5EyUEMnQDUgMK+GsBLGo4mBia1zklYxpmOKYk0yyq+QhF+DJLYWN0ycaphSCvJVN1R8oQbzvIJvCcBkWpySmGszSr4QoPvLlRegoTHP8Abqwmz3hMAp8CwfzJD+YMPFdiPK1GqGmzz5c4uop3VFR4xcvu9kWWzlSMJWThSAAKmlW3Z9ISLLbJUwiqgdQNN5fKL1qnJUUsPh+EHTi2+B1yb3fjQ5nZORZ1EKnoO5BUAoPvr9IsTZiAlgpOWWIfWOeTbQoa01Zh/kxFIn4ls9BX3vjOFklIbpdmC5vAHyGfkIC2hAUpQU4CV5gOQCCRTXKK0q+Z0tTgMMstDTPXOLckOFKzdnHIh/KJdHHJVTUsBbYqfglJSujOkHqWhltdnUtSezWU0csxBOruOUDdnLGMOE65Qbsl1KCu6ohusHeR06Cl12WcAMUwkflR6hPnC7tjakLmIkg1Qca+ZBAfiASTzEE9oL7myBLlow4pj1b4UpAqOJJAHOEuXaEdqvECrEKmrh8iN+8xpvwG7yEj/phqFQw891NYD2tCnAScKhm4BHnBq5LP35ZCsaVYk4WqCB9Kx5tPd3ZWhAH30YjuxBRFOnpGjDFi9s0ELuskxclpkxbN8Iwgc6B+kWLsUEJCBUin1gPZlzEjCcQHF4sWm0dnLO9QpAYzY1bLXmibKSqY47uJ9447oQrbbyu1qnq0V3RwFABwAeDGxKyuSuU/wlSeQVUf3eUJlvWpE4I0K6nKuXrFZ5SOeKpsev8AxtKpaULUl2GZ+8P1MFbrnEJKWCpbORu5ERz60yZpR3ThS1EgAktvJhr/AGeS5qpMwOSQwZ8xqBxZ20oICSLW6qhksN6ScRSkqB13Hxgja7X2csrC0szpdkmmjHPSEaz7NYZ5JBXXNykivBjTgRHRLFKOAJVWjVqepOcOqEkv0iuS/wBNokdoM9Rx1jlG1U2QhTKV9qtXcSA9AouTuFFDiYdLjkps02YlIZOJQbcoGo83jkm30xZvKcQxUhTJoKACgpuc9c4EfkJJdGW7LNxFi1d+sdA2PkBDpHxDeXFa0q0cysywUpIjq+yKUok4gEueTwqK3gu7QES7LOWl0uA5FCylALV/S56QYsyWTiTlhDAZbw3lCd+0W/zZ7KgowqX2iTgNQpABxgjcxY8492O2oM5AlzMKUkDBVqZBDnNh4tDxi2yM2F12SXNXLTNkIxLUA+EZauRGRfs1bXLSMgFE/wBJ+sZHTSIWxPVaAM4VbzkomTlKKAoFj1YDmcoydalTC5y3RCq2oS2JYSdxIEckeRwfxLOKezSddCJhSVJHddgKAO27lBS49nUzZgSlIAzJYUEXLluNc8BQpL/HmD+XfD1dtzIlIUlIY79S2+DGLk7YXLqqQgrS5JS4YmmoYkR4m2qH3cXR4JXzZeztCgMpnfHM/EP6gqBlpWQaJd4R4dHRF4tBG4bW9plYt5YccJaLW3OwCbfMRME3slpTh+DEFByQ/eBDOfGAN3TSm1SCf/cT5uPnHSCXAGsV49EObLOE3ts+bBMMtS0zFEAuhwwOQL66+EDjbiMsz7pBHay39rap69MagPypOEeSfOAYWHyeGokWQonf1p4RauqzkqLAu0b3HYFT5gSAa+Ah+sOzPYWiUwdCu4Vbir4SesLKVYKRheRVs+ydpnPgl+FB1J+sU0rm2ZeGahSS+tI+gbJY0oSEgUgHtpsqi0yDTvAODrC3+jdV4FnZecJgdGYq3D36w7ok5Fs45n+ztC0WnsyCUpBcgOz5Dx9I6dNtKcIqw0LGvSmfPWMoPwB8i8iXtIsqtKz+FJA4YW+ZJ6CKE6zBKMRdiKFIxCm9qgw1Xvd5WtMxHxspxRlAZgcRn0aFq1XJO7yJYWlChV6Dcz65Z8IlLjknbKw5YvCKuxMsqWpRJdJxJ4l/ThxhuvpSLRLSpSWXLLFtxyUODjzgPcV3dlNKTTCgOAaF8oIWpfebeCPJx5gQytKgYbKK5oIYj4YqWwg1OcTzJ2AYXo+LIO7AZ55DKBdstYFTXcIRJydIeUlFXLQS2Kl/bTm0wv1c/KAu3FmSJ2JOWIK+Zgn+zi1EzLQD94oP90EdvrnK5RmJq2jaAVPR46p8dRr8OSHJ2+X6D7ME9io8KRb2MvISiU9xjSpfPWAGz17pMpUslzhYg8MjBXZsKlKCUTFIS7hIyD1LbtYjHDOy+yD97zhInCeiYg4viluMRGTpTrDnZZrpBOTQINlTOBKg5AAxGqixcVNWfSL60FcpaU6pUBzKSBDkpO0LNjv2VbLQlctwhKSSCAklWaqa5CvCOEXpeKl2iZNNCtZURzOUdA2VmmThmILpOnkX3ZGsUf2gWCVIWmaiVSb3kEYQjFq4CXJD5O0CDy0xOTKsCSrahSUmWznNJpWDln2ktCEYE4UneKtCBIJB0HHT/EGrLeJbImLdE9k1NrAWvOcoy1zFlS1kEOa56DdHtnmlEmUg5pSH34joIpi2H2XiKbbefvduimEKP+yG3SZM0C0OoBOHGKkORm/xAM2/nGRzftI9jWCiSYmaEupS651LNuHCHLZr9mgxpnWkkggKEp3zqO0Vu/hHInSFqylRmIQFEBS0jxUBHabsmOoJO9x9IhFDtlkSGSkAMHFBQMOEWZwwqB01jRAdS06pLjkfZiWdNdwUt1eLExc2tuzEErT/AMsv/KrPwIH9ULE2XTOOhSZpcpKRhCXd3zozNwMJW0Ng7GZT4FVQeGo5j6RDlj5Orhn/AFBFllPaJKd8xPkX+UO6bYcR7mRaqgOtHhIu1X/GSPzE+CVQ3fvDqp7Mbj0DmeTiF9zXtE3/AOxf95g3s5s+hbFQcs54QBttjmJmLUpCgMRclJaphw2WtX2TjN+pjTdLAnGs5Gm67DLlkFI0aGqzAkAsKQl2YqfEVBIB1D+Ai/JvC2d1aTL7Mks6UuW3gLdJiUYt5LuSWB3SpRLRLPOFLkiAFhv4TErqykioANOe7rAOx2aaJy5hQZhGWJS94BABLClagZQ6yKzfZ6X2d5WtKAcJQF8H7p/3HzhgUjDZ5atQEk1zYpOvKNpFiwY5ktgZg77jRIoEszGp4Z0ixPk/8MBuSKaZReOjknsj7Cq06hQUnTN+O8Hxj1SQoBQGfzzHj6GLJT30n8SW10YiNRKbENNNKEfX1hhBYtCuztK1Ed1SEsdCQVOPSI5ynVL4rSPFQHzi3f8AZnw7krG/JiPVj1EC584JXLcsAtD/ANYjnkqnR1wdwsWrZeCySFHItTeIHWiesgthHOsZb7xQZiyNVKIfcSSKQA2gvFwEJOdTy0HvdHotR41hHhrvzSqTsJXLtv8Aui5hCRMKgGwnCHBOZq+ekbXv+1e2T6JKZKNEyx3uq1OfBoTimCuz92hais5IbxJYfOOSc6Tkz0orqqL1y2WYZyZyyqrs5clxrHQbmWSRk+T7oEfuw7jCg+kEruLF45nK2ejGHXR0CwuU949BrBiyzAIU7rtuIcoKm8cCCdwJ8BDJiOJxyakJvCfLTOTKSJyigKcIPfLhwO7Qnh4x7txfcuaiTIlLEwSnKlD4cSmYA6s2eVYVr1tZXNmLJqpaleJMVQCHILNlxMV6K1JnM57RZEkRPJS0QSLUDmwMW5QhxbJQRGT5HdxDI0iVdkxJpQ6RWRMUApCwQ9QdMQyro+XWCEpSSVFQGkZEdlnYZam+OYrCBqAM/WMjAGi504rTJH/yJ8iD8o63ZU1pnmOY0jlOyYxWyVwJPghUdXsZrx0icAsIS7R9u/40eaSP8xcn5g8IBWmbhmIVkymUNwVQ8xq/CC0mdjQoH40Eg9NRzEUFPUllHjn/AIijbbvTPQZSuaFbj70i0hbsYingg4hpmPpGeQp0c2sklcu8ZaFhsKiDzwq9RWGXExrE20d3JVaLPaEkOFoCxrgUrClTc1YSeI3Rrb0lsSk4TWjg0BoXHCE60sDOXbYq262IUZygArDMwqBchgmobiWrxEQ3VJTLdI+F3bMV3cIH3hb/AN1txmDvS5uEqSMwfhChxcHmDBEqGMlPwmoo1G3RCSo6oy7JPyH7ss6XDFgC4Dlhlv5QXtaD2bM7dPSA91moglf9tAllGJiQzDNzCxY9IobJzcE4pFQrPnDrIlpO7F5+cIuzqF4woILBiSCIcJ0/vAsxdx8xDKxZUEMDoUOjcM43my+43BvL9I0spfE/D0/zFlY9+L0jpjo4Z/ZlaZKoneDu1EbKA9/rEgX7/TrGivLy19vDiC5tSlkg7yAfH9IU7+m4UE7q+EMW19sGOWh6lT9BX3zhb2mH2KuUQ5Psjp4foznomD8JMA500qJUdYmVPWxcxWOUdE5WcHDDqTSJJWtKE1JLDrD5s9doElQ3uRxCaD69YXtlbF3J08/dGBH55lCeiX8RD3Js4RKS2ksDxjyvV8ueqLMrSJ3dAV4wVdIlnfFFKGXhIoR6CNLQtpWEPUsNzqLU3aRPi5HJ0dnBzNvqxjuScEoIcPEN+28pkzK5j374RrPsYQzE0Dfd06QrbX2kplEYjWmg56Q0PUKT6pG/kp+BCtJz95x4FZjgDpo7+xGk9WQ4xEVVVzj1GchLLrBCzWnQwNT8I4ny9mLktXeHvSCYPWYEtpF20yGlqLOAlTvXIHfSBljtMW74tuGyr/i7g5qz8njFBauyT941OQ4DWMie700jIIp065rvT+8BYDEJV5065w2SVMRxy3eGnSFHZe8O1nzNEpSAP5lZn+mGyQHdJzzT8xEojHt/S3lvkd/D3WPZF5hK0TfurAC/r74xPMRjllB3d0/I8YV7JbQFGUssHbkXofF4ZgHGb3VEDI1B4GNjNhdl25ctpaw6fuq3bq6iNl3kWgoATmKRXEAxpyCjlyJ84FXzaHBHjFNVvqXqDQjeI8kntXzIHdchidQ/Fs+XGA3QUVbDcUufLJmJBKwQCRUJORHr4RRtd3GWwaop1bJ+IqDqOKVM5XfKGGNrbdyZgqK5agEO7FqitQRUEONxlSlsdSoXrnnUBi5f1iTMAVLVhVnkCOoIgXbrvXIW4cjfw/iAoDUVFKgihD+SLecT+W6EcXF0dEZp5L902aa3emdMRSD0SRBywXYlBK1HEomlSQkbkhy0R2NSZoxd2nrBi78BmpSSKV0qU1AHqeUMk3gac8Fr93Mtidc+BbLl9I3VMglaJQIY60gCib3TwLcq7tIvHVHny3ZaWv31iJUxs/pGGbXp75x4qzrOSfGg8fpDCnN9pJ5Tak4jiOLPc4LD1iG/ZuOUeXygptnZESkOwUtS0qUo5ipono/j4L1onHAvimIcmzq4fqc0nHTj6RCa0ie2DvmJrik47RLGfefwDw8pUrOeqHqz3f2Vns0lqk41cVH9Ghgny/hTx8hFMAKno3IH9oglLTkeHrHhTk27YhStNFFW4tyESSAPswdO+ehDRreFHbM6RTQtVVEEB2H5Umh658mh+N1FsrCVJjFaJjoJPSOeba2p1pQ+WfrDlMtzo9Y5lfNrxzlKfWKekh25L/CaQNml1co0X9+NpYzPOMnDPiB6iPZGPCapG4V9+EWZRoOcU016nyi0D/iCYNWCUSYmvxAUZct6CpbeaD5+MSXHVJ4H1jJdnMy0mmRbwpCzdIrBWGtmtgu3UkdoQCa90Zal4yOl7GWVMpBUqjhg+4ZnxYdIyH44txtg5GlKkcy/Zglc1U9QmYFdwYcIW475qkkGlMiM4fzItCSHMlQ34Zks+q44OuRgVyyOrQbuO+ZwJT200aj7RemevGJvCsWOXR2iWqeR8Mji65h6t2YhM2msa02lJK0uoZJSQNN5JPOkU5N5TWczZv8A+i/rA5M0ieFFy4YvXKor4wvdPBV8biM1ntSkpYqdO46conmzvOKAmOMovWOzFZG5o1iUb2GQVKdqDzg1ZbO5j2z2cAACkFLLZWLwrdhJpVkwnKh8ju6+o4xKuy7hFtEpwx/TiI3kBwxzFD73a9YYUC2qx4hQORuZ/PMVNOJbMhVCVdctRcJD5lHLMp3tqMwxzDs0zJLEGKl63YpQ7SXnmRkS2oO/LOtMxlDxqXxka2soX7WJcoy0lGDtV4QrJizhxuJbo/CJLWSg4qDdzH5ciCNN1Gp2du0WYWuUqWtkrAxJWR8KklwoijF/GuveN+13diY1elC9WG4gZgHTNIi0I9cAlKw3KViQkszgFtzjKKxsEtycNTXXN+BixZ0skDcG3ZRHbQQkkFuMQWwPRtLkpTkkDiBFO32wJo7nhWK8uep2USevvTTfAy32jvJLvhJSo8w4fj9YpROxV2wdZxaNkKs5YnxYdRCdaZzSyOkPF8qAm94d0ghXAGiurEn9I5rfc0y1zUHNJP09YnNWV4pVYqWpbrPOCuxiP+IKvwh/EgfWAq4K7KWkJnMfvgjqGI9DE+VfBoU6JZc+Yb6wRXNYUgRImZReTahrHiSWRaMXKCgSc2LfWLSlhaQYhEwRBIm4Q2mXhT0aFADr6n9mhRG6OeTVZw4bX2ju84T11j1vRxqLYx4igj20p7p5D1yj1Etywq5DdY2tyGQRxB+XvnHaEpSTF1CYoS4JSywJ390fPy9YKMG7kmEAgZlumbkmGfZuypGOct2AKzRy2dAMzC1cR7iuJbo1YervndnJlshwonEXIoCwILEaHwheRWi/CWrs2pwspFpWpC6iWpIAQ2mE738oyNLTZ5SyQyVEFjSoNDnrnoYyN/IX4L7TOZWiRjTxHvzijY7RgWCdKHkc4Iyl6ioMeKWAcq74OySdByzWjrFkkHnAewLUpClUZBAPDECR6GLInxytU6OxSUlYcsdpc4dchxeG2w2bCAB73wp7KycazMOSKD8x+g9YerulOeUPdkpYLtls2p6D5wTkS4ikS4vS0QwhuhERWg4FJXp8K+RPdV0Jbko7ospTGy5IUkpUHBDEcDnDCnpS4j2SIisiFBICqkUf8Ta9c+ZMZZbQVKWClsBAd3d0hT5U+JukYwNvW614guQw3pdqkgv5NTed5j2RblKQtSUstAWyDTvJJAFP4koP8xgypMUJUgpnKp3VAMeLMQfBPTlF4TtUxWizdtsE2WlaclAHyia0pdCuR9IBXLN7KfNkHJ8aOS6keL+Ig1bVshQHxKGFPFRDDwzPAGItUxgIqa4fXrn79ICWw4u3Id8KJnUApV5S0wYtEvCVJzakB7F/rTk5vLp4kN5+cUJMC30cZlkCigxHMg++cc127BTaVfxoSeeij4pMdHQr7JD/APLUPAHypHONvlPaE7xLD9VLOnOAwxFcqZ+UaIUQxFCDQ8aRtMjexIdSRxhJYQw63XeSlJBNC3QwUl20HOBFjkjDh1HtxFqW4oRiHnHjzSbAEwr8Ko1M8g196H5eEUgkfdU3AxrMUoCrGJUYDbXWh1JEAFacYIWwdtN7ysIDB2d3dmDgZJOZApFO2SQlQwrxpYEKYp8QaggvvG4nOPZ4I9YJBJ7KcCMf3zRHAZKVQuD90UILq3RUvBbJA3nyDfOJJanV6cn9+Jipbjlyiq0ZEEsxflzXYaCg61PmYHpi5IB84KMxjuNfdPP5R1rY9Qm2AS1hwiapnPBJDdVGOR3QDh6/SOn7BJV+7zcOeKgPwvhp559IolYbpF+y7JoWsolKUlqqPxpD5O5dz8oyGu6p0uWjDUF3Uoj4lHMkj2zRkZ8UX4MptYTPk+zWhSapLenhG8+2LVmfCnpEKUnQOYv2ezMnvDOImHDYKyJVZJ2JLgzBmNyRUcQ5iO3WNUpTHLQ8IYrhsgk2OUlviTiPNdfQgdIitNlMxcsFLgGrkb9zxOSspF0HNlbvwSUAip7x5mvow6QflTSIpWRTFjQ+6xbVnGRmwzYrWDnSC8svC1LmCkGbIsgQwoQaNgY0dxEZW0EBYyivYy5WoarP/SEp/wBsWEKcRUnSyglaP5k/i4jcYxi7Gikx5JnBYCgaH30MbqEYwtbTvKmSZ+TKCFHgugP9THpB6yLC2Xqzct7DR6eECtr7J2ljmtmEk9ADXpnFXZe+McqSt6LT3vzBn83ENLKTMize/dm/mHp7ELtnXhtjaKlrHmk/OHK8LIJhY5b9RxG6Ei9pXZW2TVwoqwq3ghvJoKZOSKk6U3aJ3v414tHKds1k2kv+FPTh5x2S8JTKJ3+67xHJrYkLt6nDgd1jXSM2GKt0KixSLF0p+0SdB9Ydr9uGzossyYJaQsChDip4O0KFwJ+04Ya9YlOVwbKSg47GpCK7iMj7zEWBO/GG/iGX+Irp04ZfSLAycR5UiZJhfcoRTvCUyCzgxLhByz3gsfCI7UFFJD/1J+YhVswnTJygokEgmhYs447xGqySa5nr7/xE0uxY1F1y0B2deJsq/CksKxHOllC1As6SRQgim4ihBfMR7UdIJicnHGK1qDkCLBOnvX/EUlGvWGZkSJs7Fi4/VosyEGlYZNnrvChUO++sM6P2cS5qSvEZTAktUMBWhhVNFfabVg7Y+5UTpYUsqoS4DAFmo+eT+EdLutCUKloSMKSgskZUq5Y551hW2fuxMiVhdSmJW5GEudAOjQyWHvTJRNMOr6GWp9K1GcVWyb0HMJ39fGMiQDd7PhGRYmfNsuJ5UsKUkHIqAPIkPHkZHGih0tZ7wToBQbmZo0mpYjnGRkIxw9LqlKjnEqAwBjIyCjEiVl4YbGtwIyMggCSIhtRYxkZBMbWZUWlCMjIwCkvuTE4aBZZQ0yz5xeJjIyMYiVnwIy0hCuCSJSbTKT8Em1TEI3hLuz9YyMjGHP45aSqtH584Uttj3LIsMD2xFMmZX0jIyMtglo3t3w9H8njkUwf+YTOCz8oyMh5aBx7Dm1n/AKBf8vmoQkXCO8vkPnGRkc8voy3NsZUFjExVgYjXMaRkZHnMgTWySAMQoYHzJxANTlGRkLEwnzppxKYkPmxYGMT8/wDcI8jI9mOgnpy97hFUCo5x7GQzCjpWzEoYRDxbppRYpyk54DxzYfOMjIitna/oULAvuEmtGroxLNrF665h7VA3qTqfwL48IyMjpicTGx3J96n6R7GRkWJn/9k="/>
          <p:cNvSpPr>
            <a:spLocks noChangeAspect="1" noChangeArrowheads="1"/>
          </p:cNvSpPr>
          <p:nvPr/>
        </p:nvSpPr>
        <p:spPr bwMode="auto">
          <a:xfrm>
            <a:off x="1030486" y="647407"/>
            <a:ext cx="171450" cy="17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48474" y="303041"/>
            <a:ext cx="2646294" cy="4930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 eaLnBrk="1" hangingPunct="1">
              <a:lnSpc>
                <a:spcPct val="80000"/>
              </a:lnSpc>
            </a:pPr>
            <a:endParaRPr lang="pl-PL" sz="675" u="sng" kern="0" dirty="0">
              <a:latin typeface="+mj-lt"/>
            </a:endParaRPr>
          </a:p>
          <a:p>
            <a:pPr algn="l" eaLnBrk="1" hangingPunct="1">
              <a:lnSpc>
                <a:spcPct val="80000"/>
              </a:lnSpc>
            </a:pPr>
            <a:r>
              <a:rPr lang="pl-PL" sz="675" u="sng" kern="0" dirty="0"/>
              <a:t>Katedra i Zakład Immunologii Medycznej, GUMed</a:t>
            </a:r>
          </a:p>
          <a:p>
            <a:pPr algn="l" eaLnBrk="1" hangingPunct="1">
              <a:lnSpc>
                <a:spcPct val="80000"/>
              </a:lnSpc>
            </a:pPr>
            <a:r>
              <a:rPr lang="pl-PL" sz="675" kern="0" dirty="0"/>
              <a:t>Maciej </a:t>
            </a:r>
            <a:r>
              <a:rPr lang="pl-PL" sz="675" kern="0" dirty="0" err="1"/>
              <a:t>Zielinski</a:t>
            </a:r>
            <a:r>
              <a:rPr lang="pl-PL" sz="675" kern="0" dirty="0"/>
              <a:t>, Dorota Iwaszkiewicz-Grześ, Mateusz Gliwinski, Anita Dobyszuk, Anna Dukat-Mazurek, Marcelina Grabowska, Hanna Zielińska, Justyna Sakowska, Magdalena Piotrowska, Grażyna Gniłka</a:t>
            </a:r>
          </a:p>
          <a:p>
            <a:pPr algn="l" eaLnBrk="1" hangingPunct="1">
              <a:lnSpc>
                <a:spcPct val="80000"/>
              </a:lnSpc>
            </a:pPr>
            <a:endParaRPr lang="pl-PL" sz="675" u="sng" kern="0" dirty="0"/>
          </a:p>
          <a:p>
            <a:pPr algn="l" eaLnBrk="1" hangingPunct="1">
              <a:lnSpc>
                <a:spcPct val="80000"/>
              </a:lnSpc>
            </a:pPr>
            <a:r>
              <a:rPr lang="pl-PL" sz="675" u="sng" kern="0" dirty="0"/>
              <a:t>Zakład Medycyny Rodzinnej, International Centre for </a:t>
            </a:r>
            <a:r>
              <a:rPr lang="pl-PL" sz="675" u="sng" kern="0" dirty="0" err="1"/>
              <a:t>Cancer</a:t>
            </a:r>
            <a:r>
              <a:rPr lang="pl-PL" sz="675" u="sng" kern="0" dirty="0"/>
              <a:t> </a:t>
            </a:r>
            <a:r>
              <a:rPr lang="pl-PL" sz="675" u="sng" kern="0" dirty="0" err="1"/>
              <a:t>Vaccine</a:t>
            </a:r>
            <a:r>
              <a:rPr lang="pl-PL" sz="675" u="sng" kern="0" dirty="0"/>
              <a:t> Science, University of Gdańsk</a:t>
            </a:r>
          </a:p>
          <a:p>
            <a:pPr algn="l" eaLnBrk="1" hangingPunct="1">
              <a:lnSpc>
                <a:spcPct val="80000"/>
              </a:lnSpc>
            </a:pPr>
            <a:r>
              <a:rPr lang="pl-PL" sz="675" kern="0" dirty="0"/>
              <a:t>Natalia Marek-Trzonkowska, Janusz Siebert</a:t>
            </a:r>
          </a:p>
          <a:p>
            <a:pPr algn="l" eaLnBrk="1" hangingPunct="1">
              <a:lnSpc>
                <a:spcPct val="80000"/>
              </a:lnSpc>
            </a:pPr>
            <a:endParaRPr lang="pl-PL" sz="675" u="sng" kern="0" dirty="0"/>
          </a:p>
          <a:p>
            <a:pPr algn="l" eaLnBrk="1" hangingPunct="1">
              <a:lnSpc>
                <a:spcPct val="80000"/>
              </a:lnSpc>
            </a:pPr>
            <a:r>
              <a:rPr lang="pl-PL" sz="675" u="sng" kern="0" dirty="0"/>
              <a:t>Katedra i Klinika </a:t>
            </a:r>
            <a:r>
              <a:rPr lang="pl-PL" sz="675" u="sng" kern="0" dirty="0" err="1"/>
              <a:t>Pediatri</a:t>
            </a:r>
            <a:r>
              <a:rPr lang="pl-PL" sz="675" u="sng" kern="0" dirty="0"/>
              <a:t> Diabetologii Endokrynologii, GUMed</a:t>
            </a:r>
          </a:p>
          <a:p>
            <a:pPr algn="l" eaLnBrk="1" hangingPunct="1">
              <a:lnSpc>
                <a:spcPct val="80000"/>
              </a:lnSpc>
            </a:pPr>
            <a:r>
              <a:rPr lang="pl-PL" sz="675" kern="0" dirty="0"/>
              <a:t>Małgorzata Myśliwiec, Malgorzata Żalińska, Matylda Hennig, Anna Wołoszyn-</a:t>
            </a:r>
            <a:r>
              <a:rPr lang="pl-PL" sz="675" kern="0" dirty="0" err="1"/>
              <a:t>Durkiewicz</a:t>
            </a:r>
            <a:r>
              <a:rPr lang="pl-PL" sz="675" kern="0" dirty="0"/>
              <a:t>, Lucyna </a:t>
            </a:r>
            <a:r>
              <a:rPr lang="pl-PL" sz="675" kern="0" dirty="0" err="1"/>
              <a:t>Szumacher-Sharma</a:t>
            </a:r>
            <a:r>
              <a:rPr lang="pl-PL" sz="675" kern="0" dirty="0"/>
              <a:t>, Agnieszka Brandt, Ilona </a:t>
            </a:r>
            <a:r>
              <a:rPr lang="pl-PL" sz="675" kern="0" dirty="0" err="1"/>
              <a:t>Derkowska</a:t>
            </a:r>
            <a:r>
              <a:rPr lang="pl-PL" sz="675" kern="0" dirty="0"/>
              <a:t>, Radosław Owczuk, Anna Balcerska</a:t>
            </a:r>
          </a:p>
          <a:p>
            <a:pPr algn="l" eaLnBrk="1" hangingPunct="1">
              <a:lnSpc>
                <a:spcPct val="80000"/>
              </a:lnSpc>
            </a:pPr>
            <a:endParaRPr lang="pl-PL" sz="675" u="sng" kern="0" dirty="0"/>
          </a:p>
          <a:p>
            <a:pPr algn="l" eaLnBrk="1" hangingPunct="1">
              <a:lnSpc>
                <a:spcPct val="80000"/>
              </a:lnSpc>
            </a:pPr>
            <a:r>
              <a:rPr lang="pl-PL" sz="675" u="sng" kern="0" dirty="0"/>
              <a:t>Katedra Pediatrii Onkologii Hematologii i Diabetologii, UM Łódź</a:t>
            </a:r>
          </a:p>
          <a:p>
            <a:pPr algn="l" eaLnBrk="1" hangingPunct="1">
              <a:lnSpc>
                <a:spcPct val="80000"/>
              </a:lnSpc>
            </a:pPr>
            <a:r>
              <a:rPr lang="pl-PL" sz="675" kern="0" dirty="0"/>
              <a:t>Wojciech Młynarski, Agnieszka Szadkowska, Beata Mianowska</a:t>
            </a:r>
          </a:p>
          <a:p>
            <a:pPr algn="l" eaLnBrk="1" hangingPunct="1">
              <a:lnSpc>
                <a:spcPct val="80000"/>
              </a:lnSpc>
            </a:pPr>
            <a:endParaRPr lang="pl-PL" sz="675" u="sng" kern="0" dirty="0"/>
          </a:p>
          <a:p>
            <a:pPr algn="l" eaLnBrk="1" hangingPunct="1">
              <a:lnSpc>
                <a:spcPct val="80000"/>
              </a:lnSpc>
            </a:pPr>
            <a:r>
              <a:rPr lang="pl-PL" sz="675" u="sng" kern="0" dirty="0"/>
              <a:t>Katedra Pediatrii i Diabetologii, UM Gliwice</a:t>
            </a:r>
          </a:p>
          <a:p>
            <a:pPr algn="l" eaLnBrk="1" hangingPunct="1">
              <a:lnSpc>
                <a:spcPct val="80000"/>
              </a:lnSpc>
            </a:pPr>
            <a:r>
              <a:rPr lang="pl-PL" sz="675" kern="0" dirty="0"/>
              <a:t>Przemysława Jarosz-Chobot, Halla Kamińska</a:t>
            </a:r>
          </a:p>
          <a:p>
            <a:pPr algn="l" eaLnBrk="1" hangingPunct="1">
              <a:lnSpc>
                <a:spcPct val="80000"/>
              </a:lnSpc>
            </a:pPr>
            <a:endParaRPr lang="pl-PL" sz="675" u="sng" kern="0" dirty="0"/>
          </a:p>
          <a:p>
            <a:pPr algn="l" eaLnBrk="1" hangingPunct="1">
              <a:lnSpc>
                <a:spcPct val="80000"/>
              </a:lnSpc>
            </a:pPr>
            <a:r>
              <a:rPr lang="pl-PL" sz="675" u="sng" kern="0" dirty="0"/>
              <a:t>Katedra Pediatrii i Diabetologii, UM Białystok</a:t>
            </a:r>
          </a:p>
          <a:p>
            <a:pPr algn="l" eaLnBrk="1" hangingPunct="1">
              <a:lnSpc>
                <a:spcPct val="80000"/>
              </a:lnSpc>
            </a:pPr>
            <a:r>
              <a:rPr lang="pl-PL" sz="675" kern="0" dirty="0"/>
              <a:t>Artur Bossowski</a:t>
            </a:r>
          </a:p>
          <a:p>
            <a:pPr algn="l" eaLnBrk="1" hangingPunct="1">
              <a:lnSpc>
                <a:spcPct val="80000"/>
              </a:lnSpc>
            </a:pPr>
            <a:endParaRPr lang="pl-PL" sz="675" u="sng" kern="0" dirty="0"/>
          </a:p>
          <a:p>
            <a:pPr algn="l" eaLnBrk="1" hangingPunct="1">
              <a:lnSpc>
                <a:spcPct val="80000"/>
              </a:lnSpc>
            </a:pPr>
            <a:r>
              <a:rPr lang="pl-PL" sz="675" u="sng" kern="0" dirty="0"/>
              <a:t>Koc University, Turkey</a:t>
            </a:r>
          </a:p>
          <a:p>
            <a:pPr algn="l" eaLnBrk="1" hangingPunct="1">
              <a:lnSpc>
                <a:spcPct val="80000"/>
              </a:lnSpc>
            </a:pPr>
            <a:r>
              <a:rPr lang="pl-PL" sz="675" kern="0" dirty="0"/>
              <a:t>Seda Kizilel, </a:t>
            </a:r>
            <a:r>
              <a:rPr lang="pl-PL" sz="675" kern="0" dirty="0" err="1"/>
              <a:t>Ipek</a:t>
            </a:r>
            <a:r>
              <a:rPr lang="pl-PL" sz="675" kern="0" dirty="0"/>
              <a:t> </a:t>
            </a:r>
            <a:r>
              <a:rPr lang="pl-PL" sz="675" kern="0" dirty="0" err="1"/>
              <a:t>Ergenc</a:t>
            </a:r>
            <a:endParaRPr lang="pl-PL" sz="675" kern="0" dirty="0"/>
          </a:p>
          <a:p>
            <a:pPr algn="l" eaLnBrk="1" hangingPunct="1">
              <a:lnSpc>
                <a:spcPct val="80000"/>
              </a:lnSpc>
            </a:pPr>
            <a:endParaRPr lang="pl-PL" sz="675" kern="0" dirty="0"/>
          </a:p>
          <a:p>
            <a:pPr algn="l" eaLnBrk="1" hangingPunct="1">
              <a:lnSpc>
                <a:spcPct val="80000"/>
              </a:lnSpc>
            </a:pPr>
            <a:r>
              <a:rPr lang="pl-PL" sz="675" u="sng" kern="0" dirty="0" err="1"/>
              <a:t>Charité</a:t>
            </a:r>
            <a:r>
              <a:rPr lang="pl-PL" sz="675" u="sng" kern="0" dirty="0"/>
              <a:t>– </a:t>
            </a:r>
            <a:r>
              <a:rPr lang="pl-PL" sz="675" u="sng" kern="0" dirty="0" err="1"/>
              <a:t>Universitätsmedizin</a:t>
            </a:r>
            <a:r>
              <a:rPr lang="pl-PL" sz="675" u="sng" kern="0" dirty="0"/>
              <a:t> Berlin, </a:t>
            </a:r>
          </a:p>
          <a:p>
            <a:pPr algn="l" eaLnBrk="1" hangingPunct="1">
              <a:lnSpc>
                <a:spcPct val="80000"/>
              </a:lnSpc>
            </a:pPr>
            <a:r>
              <a:rPr lang="pl-PL" sz="675" kern="0" dirty="0"/>
              <a:t>Vogt </a:t>
            </a:r>
            <a:r>
              <a:rPr lang="pl-PL" sz="675" kern="0" dirty="0" err="1"/>
              <a:t>Katrin</a:t>
            </a:r>
            <a:r>
              <a:rPr lang="pl-PL" sz="675" kern="0" dirty="0"/>
              <a:t>, Sawitzki Birgit</a:t>
            </a:r>
          </a:p>
          <a:p>
            <a:pPr algn="l" eaLnBrk="1" hangingPunct="1">
              <a:lnSpc>
                <a:spcPct val="80000"/>
              </a:lnSpc>
            </a:pPr>
            <a:endParaRPr lang="pl-PL" sz="675" kern="0" dirty="0"/>
          </a:p>
          <a:p>
            <a:pPr algn="l" eaLnBrk="1" hangingPunct="1">
              <a:lnSpc>
                <a:spcPct val="80000"/>
              </a:lnSpc>
            </a:pPr>
            <a:r>
              <a:rPr lang="pl-PL" sz="675" u="sng" kern="0" dirty="0"/>
              <a:t>University of Oxford, UK</a:t>
            </a:r>
          </a:p>
          <a:p>
            <a:pPr algn="l" eaLnBrk="1" hangingPunct="1">
              <a:lnSpc>
                <a:spcPct val="80000"/>
              </a:lnSpc>
            </a:pPr>
            <a:r>
              <a:rPr lang="pl-PL" sz="675" kern="0" dirty="0"/>
              <a:t>Kathryn Wood, Douglas Wu, </a:t>
            </a:r>
          </a:p>
          <a:p>
            <a:pPr algn="l" eaLnBrk="1" hangingPunct="1">
              <a:lnSpc>
                <a:spcPct val="80000"/>
              </a:lnSpc>
            </a:pPr>
            <a:r>
              <a:rPr lang="pl-PL" sz="675" kern="0" dirty="0"/>
              <a:t>Joanna Hester, </a:t>
            </a:r>
            <a:r>
              <a:rPr lang="pl-PL" sz="675" kern="0" dirty="0" err="1"/>
              <a:t>Satish</a:t>
            </a:r>
            <a:r>
              <a:rPr lang="pl-PL" sz="675" kern="0" dirty="0"/>
              <a:t> </a:t>
            </a:r>
            <a:r>
              <a:rPr lang="pl-PL" sz="675" kern="0" dirty="0" err="1"/>
              <a:t>Nadig</a:t>
            </a:r>
            <a:endParaRPr lang="pl-PL" sz="675" kern="0" dirty="0"/>
          </a:p>
          <a:p>
            <a:pPr algn="l" eaLnBrk="1" hangingPunct="1">
              <a:lnSpc>
                <a:spcPct val="80000"/>
              </a:lnSpc>
            </a:pPr>
            <a:endParaRPr lang="pl-PL" sz="675" kern="0" dirty="0"/>
          </a:p>
          <a:p>
            <a:pPr algn="l" eaLnBrk="1" hangingPunct="1">
              <a:lnSpc>
                <a:spcPct val="80000"/>
              </a:lnSpc>
            </a:pPr>
            <a:r>
              <a:rPr lang="pl-PL" sz="675" u="sng" kern="0" dirty="0" err="1"/>
              <a:t>Technische</a:t>
            </a:r>
            <a:r>
              <a:rPr lang="pl-PL" sz="675" u="sng" kern="0" dirty="0"/>
              <a:t> </a:t>
            </a:r>
            <a:r>
              <a:rPr lang="pl-PL" sz="675" u="sng" kern="0" dirty="0" err="1"/>
              <a:t>Universität</a:t>
            </a:r>
            <a:r>
              <a:rPr lang="pl-PL" sz="675" u="sng" kern="0" dirty="0"/>
              <a:t> </a:t>
            </a:r>
            <a:r>
              <a:rPr lang="pl-PL" sz="675" u="sng" kern="0" dirty="0" err="1"/>
              <a:t>Dresden</a:t>
            </a:r>
            <a:r>
              <a:rPr lang="pl-PL" sz="675" u="sng" kern="0" dirty="0"/>
              <a:t>, </a:t>
            </a:r>
          </a:p>
          <a:p>
            <a:pPr algn="l" eaLnBrk="1" hangingPunct="1">
              <a:lnSpc>
                <a:spcPct val="80000"/>
              </a:lnSpc>
            </a:pPr>
            <a:r>
              <a:rPr lang="pl-PL" sz="675" kern="0" dirty="0"/>
              <a:t>Anne Eugster, Andreas Dahl</a:t>
            </a:r>
          </a:p>
          <a:p>
            <a:pPr algn="l" eaLnBrk="1" hangingPunct="1">
              <a:lnSpc>
                <a:spcPct val="80000"/>
              </a:lnSpc>
            </a:pPr>
            <a:endParaRPr lang="pl-PL" sz="675" kern="0" dirty="0"/>
          </a:p>
          <a:p>
            <a:pPr algn="l" eaLnBrk="1" hangingPunct="1">
              <a:lnSpc>
                <a:spcPct val="80000"/>
              </a:lnSpc>
            </a:pPr>
            <a:r>
              <a:rPr lang="pl-PL" sz="675" u="sng" kern="0" dirty="0" err="1"/>
              <a:t>Poltreg</a:t>
            </a:r>
            <a:r>
              <a:rPr lang="pl-PL" sz="675" u="sng" kern="0" dirty="0"/>
              <a:t> SA</a:t>
            </a:r>
          </a:p>
          <a:p>
            <a:pPr algn="l" eaLnBrk="1" hangingPunct="1">
              <a:lnSpc>
                <a:spcPct val="80000"/>
              </a:lnSpc>
            </a:pPr>
            <a:r>
              <a:rPr lang="pl-PL" sz="675" kern="0" dirty="0"/>
              <a:t>Mariusz Jabłoński, Kamilla Bok, Marcin Szuba, </a:t>
            </a:r>
            <a:endParaRPr lang="en-IE" sz="675" kern="0" dirty="0"/>
          </a:p>
          <a:p>
            <a:pPr algn="l" eaLnBrk="1" hangingPunct="1">
              <a:lnSpc>
                <a:spcPct val="80000"/>
              </a:lnSpc>
            </a:pPr>
            <a:r>
              <a:rPr lang="pl-PL" sz="675" kern="0" dirty="0"/>
              <a:t>Ewa Szmit-Kosińska, Anna Biegaj</a:t>
            </a:r>
          </a:p>
          <a:p>
            <a:pPr algn="l" eaLnBrk="1" hangingPunct="1">
              <a:lnSpc>
                <a:spcPct val="80000"/>
              </a:lnSpc>
            </a:pPr>
            <a:endParaRPr lang="pl-PL" sz="675" kern="0" dirty="0"/>
          </a:p>
          <a:p>
            <a:pPr algn="l" eaLnBrk="1" hangingPunct="1">
              <a:lnSpc>
                <a:spcPct val="80000"/>
              </a:lnSpc>
            </a:pPr>
            <a:r>
              <a:rPr lang="pl-PL" sz="675" u="sng" dirty="0" err="1"/>
              <a:t>Parexel</a:t>
            </a:r>
            <a:r>
              <a:rPr lang="pl-PL" sz="675" u="sng" dirty="0"/>
              <a:t> </a:t>
            </a:r>
            <a:r>
              <a:rPr lang="pl-PL" sz="675" u="sng" dirty="0" err="1"/>
              <a:t>Int</a:t>
            </a:r>
            <a:r>
              <a:rPr lang="de-DE" sz="675" u="sng" dirty="0"/>
              <a:t>, </a:t>
            </a:r>
            <a:endParaRPr lang="pl-PL" sz="675" u="sng" dirty="0"/>
          </a:p>
          <a:p>
            <a:pPr algn="l" eaLnBrk="1" hangingPunct="1">
              <a:lnSpc>
                <a:spcPct val="80000"/>
              </a:lnSpc>
            </a:pPr>
            <a:r>
              <a:rPr lang="pl-PL" sz="675" kern="0" dirty="0"/>
              <a:t>Claire Browne, Bridget Heelan, Mateusz Skowron</a:t>
            </a:r>
          </a:p>
          <a:p>
            <a:pPr algn="l" eaLnBrk="1" hangingPunct="1">
              <a:lnSpc>
                <a:spcPct val="80000"/>
              </a:lnSpc>
            </a:pPr>
            <a:endParaRPr lang="pl-PL" sz="675" u="sng" kern="0" dirty="0"/>
          </a:p>
          <a:p>
            <a:pPr algn="l" eaLnBrk="1" hangingPunct="1">
              <a:lnSpc>
                <a:spcPct val="80000"/>
              </a:lnSpc>
            </a:pPr>
            <a:r>
              <a:rPr lang="pl-PL" sz="675" u="sng" kern="0" dirty="0"/>
              <a:t>Weyer GmbH</a:t>
            </a:r>
          </a:p>
          <a:p>
            <a:pPr algn="l" eaLnBrk="1" hangingPunct="1">
              <a:lnSpc>
                <a:spcPct val="80000"/>
              </a:lnSpc>
            </a:pPr>
            <a:r>
              <a:rPr lang="pl-PL" sz="675" kern="0" dirty="0"/>
              <a:t>Jennifer Dugas-Ford, Liang Gao, Joachim Kind </a:t>
            </a:r>
            <a:endParaRPr lang="pl-PL" sz="675" u="sng" kern="0" dirty="0"/>
          </a:p>
          <a:p>
            <a:pPr algn="l" eaLnBrk="1" hangingPunct="1">
              <a:lnSpc>
                <a:spcPct val="80000"/>
              </a:lnSpc>
            </a:pPr>
            <a:endParaRPr lang="pl-PL" sz="675" kern="0" dirty="0">
              <a:latin typeface="+mj-lt"/>
            </a:endParaRPr>
          </a:p>
          <a:p>
            <a:pPr algn="l" eaLnBrk="1" hangingPunct="1">
              <a:lnSpc>
                <a:spcPct val="80000"/>
              </a:lnSpc>
            </a:pPr>
            <a:endParaRPr lang="pl-PL" sz="675" kern="0" baseline="30000" dirty="0">
              <a:latin typeface="+mj-lt"/>
            </a:endParaRPr>
          </a:p>
        </p:txBody>
      </p:sp>
      <p:pic>
        <p:nvPicPr>
          <p:cNvPr id="24" name="Obraz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2623" y="157444"/>
            <a:ext cx="1512168" cy="413372"/>
          </a:xfrm>
          <a:prstGeom prst="rect">
            <a:avLst/>
          </a:prstGeom>
        </p:spPr>
      </p:pic>
      <p:pic>
        <p:nvPicPr>
          <p:cNvPr id="26" name="Picture 6" descr="C:\Users\piotr\AppData\Local\Microsoft\Windows Live Mail\WLMDSS.tmp\WLME203.tmp\IMG_5152 (2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51096" y="745214"/>
            <a:ext cx="1585725" cy="1189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" descr="C:\Users\ptrzon\Pictures\Trzonkowski2HOMIN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000" y="3557294"/>
            <a:ext cx="1940183" cy="145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Obraz 2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7"/>
          <a:stretch/>
        </p:blipFill>
        <p:spPr>
          <a:xfrm>
            <a:off x="3589823" y="1989539"/>
            <a:ext cx="3185967" cy="1628918"/>
          </a:xfrm>
          <a:prstGeom prst="rect">
            <a:avLst/>
          </a:prstGeom>
        </p:spPr>
      </p:pic>
      <p:grpSp>
        <p:nvGrpSpPr>
          <p:cNvPr id="31" name="Group 5"/>
          <p:cNvGrpSpPr>
            <a:grpSpLocks noChangeAspect="1"/>
          </p:cNvGrpSpPr>
          <p:nvPr/>
        </p:nvGrpSpPr>
        <p:grpSpPr bwMode="auto">
          <a:xfrm>
            <a:off x="2402654" y="3652407"/>
            <a:ext cx="2338388" cy="1378744"/>
            <a:chOff x="1898" y="1581"/>
            <a:chExt cx="1964" cy="1158"/>
          </a:xfrm>
        </p:grpSpPr>
        <p:sp>
          <p:nvSpPr>
            <p:cNvPr id="32" name="AutoShape 4"/>
            <p:cNvSpPr>
              <a:spLocks noChangeAspect="1" noChangeArrowheads="1" noTextEdit="1"/>
            </p:cNvSpPr>
            <p:nvPr/>
          </p:nvSpPr>
          <p:spPr bwMode="auto">
            <a:xfrm>
              <a:off x="1898" y="1581"/>
              <a:ext cx="1964" cy="1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06502" name="Picture 6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8" y="1581"/>
              <a:ext cx="1965" cy="1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8" name="Obraz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81283" y="2687246"/>
            <a:ext cx="1114313" cy="111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78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 txBox="1">
            <a:spLocks noChangeArrowheads="1"/>
          </p:cNvSpPr>
          <p:nvPr/>
        </p:nvSpPr>
        <p:spPr bwMode="auto">
          <a:xfrm>
            <a:off x="0" y="-30324"/>
            <a:ext cx="6615355" cy="844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200000"/>
              </a:lnSpc>
            </a:pPr>
            <a:r>
              <a:rPr lang="en-US" altLang="pl-PL" sz="2400" b="1" dirty="0">
                <a:latin typeface="+mj-lt"/>
                <a:ea typeface="ＭＳ Ｐゴシック" charset="-128"/>
              </a:rPr>
              <a:t>Thank</a:t>
            </a:r>
            <a:r>
              <a:rPr lang="en-IE" altLang="pl-PL" sz="2400" b="1" dirty="0">
                <a:latin typeface="+mj-lt"/>
                <a:ea typeface="ＭＳ Ｐゴシック" charset="-128"/>
              </a:rPr>
              <a:t> you</a:t>
            </a:r>
            <a:r>
              <a:rPr lang="pl-PL" altLang="pl-PL" sz="2400" b="1" dirty="0">
                <a:latin typeface="+mj-lt"/>
                <a:ea typeface="ＭＳ Ｐゴシック" charset="-128"/>
              </a:rPr>
              <a:t> - Dziękuję</a:t>
            </a:r>
            <a:endParaRPr lang="en-US" altLang="pl-PL" sz="2400" b="1" dirty="0">
              <a:latin typeface="+mj-lt"/>
              <a:ea typeface="ＭＳ Ｐゴシック" charset="-128"/>
            </a:endParaRPr>
          </a:p>
        </p:txBody>
      </p:sp>
      <p:pic>
        <p:nvPicPr>
          <p:cNvPr id="24579" name="Picture 6" descr="C:\Users\owner\Pictures\148_0907\IMG_462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16"/>
          <a:stretch/>
        </p:blipFill>
        <p:spPr bwMode="auto">
          <a:xfrm>
            <a:off x="604433" y="1000128"/>
            <a:ext cx="5589984" cy="3780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a 1">
            <a:extLst>
              <a:ext uri="{FF2B5EF4-FFF2-40B4-BE49-F238E27FC236}">
                <a16:creationId xmlns:a16="http://schemas.microsoft.com/office/drawing/2014/main" id="{680EBECA-4171-935B-7E7B-9B6A22A1CB98}"/>
              </a:ext>
            </a:extLst>
          </p:cNvPr>
          <p:cNvGrpSpPr/>
          <p:nvPr/>
        </p:nvGrpSpPr>
        <p:grpSpPr>
          <a:xfrm>
            <a:off x="0" y="4892127"/>
            <a:ext cx="6858000" cy="271911"/>
            <a:chOff x="0" y="6465240"/>
            <a:chExt cx="9906000" cy="392760"/>
          </a:xfrm>
        </p:grpSpPr>
        <p:sp>
          <p:nvSpPr>
            <p:cNvPr id="3" name="Prostokąt 2">
              <a:extLst>
                <a:ext uri="{FF2B5EF4-FFF2-40B4-BE49-F238E27FC236}">
                  <a16:creationId xmlns:a16="http://schemas.microsoft.com/office/drawing/2014/main" id="{24872EC9-DA92-4DEA-096E-86377DC32B84}"/>
                </a:ext>
              </a:extLst>
            </p:cNvPr>
            <p:cNvSpPr/>
            <p:nvPr/>
          </p:nvSpPr>
          <p:spPr>
            <a:xfrm>
              <a:off x="0" y="6465240"/>
              <a:ext cx="9906000" cy="392760"/>
            </a:xfrm>
            <a:prstGeom prst="rect">
              <a:avLst/>
            </a:prstGeom>
            <a:solidFill>
              <a:srgbClr val="223F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4" name="Obraz 3">
              <a:extLst>
                <a:ext uri="{FF2B5EF4-FFF2-40B4-BE49-F238E27FC236}">
                  <a16:creationId xmlns:a16="http://schemas.microsoft.com/office/drawing/2014/main" id="{D6610B06-FFB1-CDBF-301C-5DB9C2D924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4832" y="6477000"/>
              <a:ext cx="1176337" cy="381000"/>
            </a:xfrm>
            <a:prstGeom prst="rect">
              <a:avLst/>
            </a:prstGeom>
          </p:spPr>
        </p:pic>
      </p:grpSp>
      <p:sp>
        <p:nvSpPr>
          <p:cNvPr id="6" name="Prostokąt 5">
            <a:extLst>
              <a:ext uri="{FF2B5EF4-FFF2-40B4-BE49-F238E27FC236}">
                <a16:creationId xmlns:a16="http://schemas.microsoft.com/office/drawing/2014/main" id="{B5B561C2-9A29-CCFB-7241-5077D0163B9A}"/>
              </a:ext>
            </a:extLst>
          </p:cNvPr>
          <p:cNvSpPr/>
          <p:nvPr/>
        </p:nvSpPr>
        <p:spPr>
          <a:xfrm>
            <a:off x="153028" y="4942030"/>
            <a:ext cx="902811" cy="2094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76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www.poltreg.tech</a:t>
            </a:r>
            <a:endParaRPr lang="en-GB" sz="76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Obraz 4">
            <a:extLst>
              <a:ext uri="{FF2B5EF4-FFF2-40B4-BE49-F238E27FC236}">
                <a16:creationId xmlns:a16="http://schemas.microsoft.com/office/drawing/2014/main" id="{422A2E2F-5AE4-4C0D-A018-7CE6BD45FD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5224" y="13427"/>
            <a:ext cx="1512168" cy="413372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F3B00E49-F027-4F8B-9C01-F857442449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971" y="411510"/>
            <a:ext cx="1042405" cy="130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672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2148B967-9756-E1A5-9923-B4EFE0ABEB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44472" cy="396722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4873FC78-A8A8-4272-A8F5-CDE2B5328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8" y="40186"/>
            <a:ext cx="6858000" cy="857250"/>
          </a:xfrm>
        </p:spPr>
        <p:txBody>
          <a:bodyPr/>
          <a:lstStyle/>
          <a:p>
            <a:r>
              <a:rPr lang="pl-PL" sz="3200" dirty="0">
                <a:latin typeface="Comic Sans MS" panose="030F0702030302020204" pitchFamily="66" charset="0"/>
              </a:rPr>
              <a:t>Cell &amp; </a:t>
            </a:r>
            <a:r>
              <a:rPr lang="pl-PL" sz="3200" dirty="0" err="1">
                <a:latin typeface="Comic Sans MS" panose="030F0702030302020204" pitchFamily="66" charset="0"/>
              </a:rPr>
              <a:t>gene</a:t>
            </a:r>
            <a:r>
              <a:rPr lang="pl-PL" sz="3200" dirty="0">
                <a:latin typeface="Comic Sans MS" panose="030F0702030302020204" pitchFamily="66" charset="0"/>
              </a:rPr>
              <a:t> </a:t>
            </a:r>
            <a:r>
              <a:rPr lang="pl-PL" sz="3200" dirty="0" err="1">
                <a:latin typeface="Comic Sans MS" panose="030F0702030302020204" pitchFamily="66" charset="0"/>
              </a:rPr>
              <a:t>therapy</a:t>
            </a:r>
            <a:r>
              <a:rPr lang="pl-PL" sz="3200" dirty="0">
                <a:latin typeface="Comic Sans MS" panose="030F0702030302020204" pitchFamily="66" charset="0"/>
              </a:rPr>
              <a:t> as </a:t>
            </a:r>
            <a:r>
              <a:rPr lang="pl-PL" sz="3200" dirty="0" err="1">
                <a:latin typeface="Comic Sans MS" panose="030F0702030302020204" pitchFamily="66" charset="0"/>
              </a:rPr>
              <a:t>Biotech</a:t>
            </a:r>
            <a:r>
              <a:rPr lang="pl-PL" sz="3200" dirty="0">
                <a:latin typeface="Comic Sans MS" panose="030F0702030302020204" pitchFamily="66" charset="0"/>
              </a:rPr>
              <a:t> 3.0</a:t>
            </a:r>
          </a:p>
        </p:txBody>
      </p:sp>
      <p:sp>
        <p:nvSpPr>
          <p:cNvPr id="3" name="Trójkąt prostokątny 2">
            <a:extLst>
              <a:ext uri="{FF2B5EF4-FFF2-40B4-BE49-F238E27FC236}">
                <a16:creationId xmlns:a16="http://schemas.microsoft.com/office/drawing/2014/main" id="{C469B88E-6CF1-03EC-815C-07DEF77C8046}"/>
              </a:ext>
            </a:extLst>
          </p:cNvPr>
          <p:cNvSpPr/>
          <p:nvPr/>
        </p:nvSpPr>
        <p:spPr>
          <a:xfrm rot="16200000">
            <a:off x="2483600" y="-515299"/>
            <a:ext cx="2682888" cy="5256584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r"/>
            <a:r>
              <a:rPr lang="pl-PL" dirty="0" err="1">
                <a:solidFill>
                  <a:schemeClr val="tx1"/>
                </a:solidFill>
              </a:rPr>
              <a:t>chance</a:t>
            </a:r>
            <a:r>
              <a:rPr lang="pl-PL" dirty="0">
                <a:solidFill>
                  <a:schemeClr val="tx1"/>
                </a:solidFill>
              </a:rPr>
              <a:t> </a:t>
            </a:r>
          </a:p>
          <a:p>
            <a:pPr algn="r"/>
            <a:r>
              <a:rPr lang="pl-PL" dirty="0">
                <a:solidFill>
                  <a:schemeClr val="tx1"/>
                </a:solidFill>
              </a:rPr>
              <a:t>of </a:t>
            </a:r>
            <a:r>
              <a:rPr lang="pl-PL" dirty="0" err="1">
                <a:solidFill>
                  <a:schemeClr val="tx1"/>
                </a:solidFill>
              </a:rPr>
              <a:t>cure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Trójkąt prostokątny 3">
            <a:extLst>
              <a:ext uri="{FF2B5EF4-FFF2-40B4-BE49-F238E27FC236}">
                <a16:creationId xmlns:a16="http://schemas.microsoft.com/office/drawing/2014/main" id="{F9E31EE8-62A8-1380-AAF5-CDFD9CCE81A1}"/>
              </a:ext>
            </a:extLst>
          </p:cNvPr>
          <p:cNvSpPr/>
          <p:nvPr/>
        </p:nvSpPr>
        <p:spPr>
          <a:xfrm rot="16200000">
            <a:off x="1926907" y="977501"/>
            <a:ext cx="2140098" cy="4176469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pl-PL" dirty="0" err="1">
                <a:solidFill>
                  <a:schemeClr val="tx1"/>
                </a:solidFill>
              </a:rPr>
              <a:t>complexity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Wybuch  2 29">
            <a:extLst>
              <a:ext uri="{FF2B5EF4-FFF2-40B4-BE49-F238E27FC236}">
                <a16:creationId xmlns:a16="http://schemas.microsoft.com/office/drawing/2014/main" id="{495F6D72-F541-1A6C-E481-BCD2743602FE}"/>
              </a:ext>
            </a:extLst>
          </p:cNvPr>
          <p:cNvSpPr/>
          <p:nvPr/>
        </p:nvSpPr>
        <p:spPr>
          <a:xfrm>
            <a:off x="482408" y="2782172"/>
            <a:ext cx="2082496" cy="1353613"/>
          </a:xfrm>
          <a:prstGeom prst="irregularSeal2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900" dirty="0" err="1"/>
              <a:t>Biotech</a:t>
            </a:r>
            <a:r>
              <a:rPr lang="pl-PL" sz="900" dirty="0"/>
              <a:t> 1.0</a:t>
            </a:r>
          </a:p>
          <a:p>
            <a:pPr algn="ctr"/>
            <a:r>
              <a:rPr lang="pl-PL" sz="900" dirty="0"/>
              <a:t>Small </a:t>
            </a:r>
            <a:r>
              <a:rPr lang="pl-PL" sz="900" dirty="0" err="1"/>
              <a:t>molecules</a:t>
            </a:r>
            <a:r>
              <a:rPr lang="pl-PL" sz="900" dirty="0"/>
              <a:t> </a:t>
            </a:r>
          </a:p>
          <a:p>
            <a:pPr algn="ctr"/>
            <a:r>
              <a:rPr lang="pl-PL" sz="900" dirty="0"/>
              <a:t>&gt;100 </a:t>
            </a:r>
            <a:r>
              <a:rPr lang="pl-PL" sz="900" dirty="0" err="1"/>
              <a:t>years</a:t>
            </a:r>
            <a:endParaRPr lang="en-US" sz="900" dirty="0"/>
          </a:p>
        </p:txBody>
      </p:sp>
      <p:sp>
        <p:nvSpPr>
          <p:cNvPr id="7" name="Wybuch  2 29">
            <a:extLst>
              <a:ext uri="{FF2B5EF4-FFF2-40B4-BE49-F238E27FC236}">
                <a16:creationId xmlns:a16="http://schemas.microsoft.com/office/drawing/2014/main" id="{097D0FCD-F6DB-6801-39AB-8024DED225CC}"/>
              </a:ext>
            </a:extLst>
          </p:cNvPr>
          <p:cNvSpPr/>
          <p:nvPr/>
        </p:nvSpPr>
        <p:spPr>
          <a:xfrm>
            <a:off x="2514714" y="1866947"/>
            <a:ext cx="1850390" cy="1394171"/>
          </a:xfrm>
          <a:prstGeom prst="irregularSeal2">
            <a:avLst/>
          </a:prstGeom>
          <a:solidFill>
            <a:schemeClr val="bg1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900" dirty="0" err="1"/>
              <a:t>Biotech</a:t>
            </a:r>
            <a:r>
              <a:rPr lang="pl-PL" sz="900" dirty="0"/>
              <a:t> 2.0</a:t>
            </a:r>
          </a:p>
          <a:p>
            <a:pPr algn="ctr"/>
            <a:r>
              <a:rPr lang="pl-PL" sz="800" dirty="0" err="1"/>
              <a:t>Biologicals</a:t>
            </a:r>
            <a:r>
              <a:rPr lang="pl-PL" sz="800" dirty="0"/>
              <a:t>/ </a:t>
            </a:r>
            <a:r>
              <a:rPr lang="pl-PL" sz="800" dirty="0" err="1"/>
              <a:t>proteins</a:t>
            </a:r>
            <a:r>
              <a:rPr lang="pl-PL" sz="800" dirty="0"/>
              <a:t>/ </a:t>
            </a:r>
            <a:r>
              <a:rPr lang="pl-PL" sz="800" dirty="0" err="1"/>
              <a:t>antibodies</a:t>
            </a:r>
            <a:endParaRPr lang="pl-PL" sz="800" dirty="0"/>
          </a:p>
          <a:p>
            <a:pPr algn="ctr"/>
            <a:r>
              <a:rPr lang="pl-PL" sz="800" dirty="0"/>
              <a:t>&gt;30 </a:t>
            </a:r>
            <a:r>
              <a:rPr lang="pl-PL" sz="800" dirty="0" err="1"/>
              <a:t>years</a:t>
            </a:r>
            <a:endParaRPr lang="en-US" sz="800" dirty="0"/>
          </a:p>
        </p:txBody>
      </p:sp>
      <p:sp>
        <p:nvSpPr>
          <p:cNvPr id="8" name="Wybuch  2 29">
            <a:extLst>
              <a:ext uri="{FF2B5EF4-FFF2-40B4-BE49-F238E27FC236}">
                <a16:creationId xmlns:a16="http://schemas.microsoft.com/office/drawing/2014/main" id="{62A92BE0-1896-677F-69C5-0F9ABAE2C43B}"/>
              </a:ext>
            </a:extLst>
          </p:cNvPr>
          <p:cNvSpPr/>
          <p:nvPr/>
        </p:nvSpPr>
        <p:spPr>
          <a:xfrm>
            <a:off x="4602954" y="768699"/>
            <a:ext cx="2183037" cy="1394170"/>
          </a:xfrm>
          <a:prstGeom prst="irregularSeal2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900" b="1" dirty="0" err="1">
                <a:solidFill>
                  <a:schemeClr val="tx1"/>
                </a:solidFill>
              </a:rPr>
              <a:t>Biotech</a:t>
            </a:r>
            <a:r>
              <a:rPr lang="pl-PL" sz="900" b="1" dirty="0">
                <a:solidFill>
                  <a:schemeClr val="tx1"/>
                </a:solidFill>
              </a:rPr>
              <a:t> 3.0</a:t>
            </a:r>
          </a:p>
          <a:p>
            <a:pPr algn="ctr"/>
            <a:r>
              <a:rPr lang="pl-PL" sz="900" b="1" dirty="0" err="1">
                <a:solidFill>
                  <a:schemeClr val="tx1"/>
                </a:solidFill>
              </a:rPr>
              <a:t>Cell&amp;gene</a:t>
            </a:r>
            <a:r>
              <a:rPr lang="pl-PL" sz="900" b="1" dirty="0">
                <a:solidFill>
                  <a:schemeClr val="tx1"/>
                </a:solidFill>
              </a:rPr>
              <a:t> </a:t>
            </a:r>
            <a:r>
              <a:rPr lang="pl-PL" sz="900" b="1" dirty="0" err="1">
                <a:solidFill>
                  <a:schemeClr val="tx1"/>
                </a:solidFill>
              </a:rPr>
              <a:t>therapy</a:t>
            </a:r>
            <a:endParaRPr lang="pl-PL" sz="900" b="1" dirty="0">
              <a:solidFill>
                <a:schemeClr val="tx1"/>
              </a:solidFill>
            </a:endParaRPr>
          </a:p>
          <a:p>
            <a:pPr algn="ctr"/>
            <a:r>
              <a:rPr lang="pl-PL" sz="900" b="1" dirty="0">
                <a:solidFill>
                  <a:schemeClr val="tx1"/>
                </a:solidFill>
              </a:rPr>
              <a:t>&gt;10 </a:t>
            </a:r>
            <a:r>
              <a:rPr lang="pl-PL" sz="900" b="1" dirty="0" err="1">
                <a:solidFill>
                  <a:schemeClr val="tx1"/>
                </a:solidFill>
              </a:rPr>
              <a:t>years</a:t>
            </a:r>
            <a:endParaRPr lang="en-US" sz="900" b="1" dirty="0">
              <a:solidFill>
                <a:schemeClr val="tx1"/>
              </a:solidFill>
            </a:endParaRPr>
          </a:p>
        </p:txBody>
      </p:sp>
      <p:grpSp>
        <p:nvGrpSpPr>
          <p:cNvPr id="9" name="Grupa 8">
            <a:extLst>
              <a:ext uri="{FF2B5EF4-FFF2-40B4-BE49-F238E27FC236}">
                <a16:creationId xmlns:a16="http://schemas.microsoft.com/office/drawing/2014/main" id="{36B639B1-86B9-43D5-A3F6-1FFAB7CE97D8}"/>
              </a:ext>
            </a:extLst>
          </p:cNvPr>
          <p:cNvGrpSpPr/>
          <p:nvPr/>
        </p:nvGrpSpPr>
        <p:grpSpPr>
          <a:xfrm>
            <a:off x="0" y="4673762"/>
            <a:ext cx="6858000" cy="271911"/>
            <a:chOff x="0" y="6465240"/>
            <a:chExt cx="9906000" cy="392760"/>
          </a:xfrm>
        </p:grpSpPr>
        <p:sp>
          <p:nvSpPr>
            <p:cNvPr id="10" name="Prostokąt 9">
              <a:extLst>
                <a:ext uri="{FF2B5EF4-FFF2-40B4-BE49-F238E27FC236}">
                  <a16:creationId xmlns:a16="http://schemas.microsoft.com/office/drawing/2014/main" id="{8380BD27-80F8-3564-FD1F-1F9ED9D985A3}"/>
                </a:ext>
              </a:extLst>
            </p:cNvPr>
            <p:cNvSpPr/>
            <p:nvPr/>
          </p:nvSpPr>
          <p:spPr>
            <a:xfrm>
              <a:off x="0" y="6465240"/>
              <a:ext cx="9906000" cy="392760"/>
            </a:xfrm>
            <a:prstGeom prst="rect">
              <a:avLst/>
            </a:prstGeom>
            <a:solidFill>
              <a:srgbClr val="223F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1" name="Obraz 10">
              <a:extLst>
                <a:ext uri="{FF2B5EF4-FFF2-40B4-BE49-F238E27FC236}">
                  <a16:creationId xmlns:a16="http://schemas.microsoft.com/office/drawing/2014/main" id="{BB764557-C2A6-4F26-2EE0-E7541CFBC7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4832" y="6477000"/>
              <a:ext cx="1176337" cy="381000"/>
            </a:xfrm>
            <a:prstGeom prst="rect">
              <a:avLst/>
            </a:prstGeom>
          </p:spPr>
        </p:pic>
      </p:grpSp>
      <p:sp>
        <p:nvSpPr>
          <p:cNvPr id="12" name="Prostokąt 11">
            <a:extLst>
              <a:ext uri="{FF2B5EF4-FFF2-40B4-BE49-F238E27FC236}">
                <a16:creationId xmlns:a16="http://schemas.microsoft.com/office/drawing/2014/main" id="{A34A9E56-999F-C294-45E6-D748715ADEBF}"/>
              </a:ext>
            </a:extLst>
          </p:cNvPr>
          <p:cNvSpPr/>
          <p:nvPr/>
        </p:nvSpPr>
        <p:spPr>
          <a:xfrm>
            <a:off x="153028" y="4723665"/>
            <a:ext cx="902811" cy="2094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76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www.poltreg.tech</a:t>
            </a:r>
            <a:endParaRPr lang="en-GB" sz="76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23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0C5257FA-276F-06AD-A0B0-58B81CBAA2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44472" cy="396722"/>
          </a:xfrm>
          <a:prstGeom prst="rect">
            <a:avLst/>
          </a:prstGeom>
        </p:spPr>
      </p:pic>
      <p:sp>
        <p:nvSpPr>
          <p:cNvPr id="4098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857250"/>
          </a:xfrm>
        </p:spPr>
        <p:txBody>
          <a:bodyPr/>
          <a:lstStyle/>
          <a:p>
            <a:pPr eaLnBrk="1" hangingPunct="1"/>
            <a:r>
              <a:rPr lang="pl-PL" sz="2400" b="1" dirty="0">
                <a:latin typeface="Comic Sans MS" pitchFamily="66" charset="0"/>
              </a:rPr>
              <a:t>T regulatory </a:t>
            </a:r>
            <a:r>
              <a:rPr lang="pl-PL" sz="2400" b="1" dirty="0" err="1">
                <a:latin typeface="Comic Sans MS" pitchFamily="66" charset="0"/>
              </a:rPr>
              <a:t>cells</a:t>
            </a:r>
            <a:r>
              <a:rPr lang="pl-PL" sz="2400" b="1" dirty="0">
                <a:latin typeface="Comic Sans MS" pitchFamily="66" charset="0"/>
              </a:rPr>
              <a:t> CD4+CD25+ (</a:t>
            </a:r>
            <a:r>
              <a:rPr lang="pl-PL" sz="2400" b="1" dirty="0" err="1">
                <a:latin typeface="Comic Sans MS" pitchFamily="66" charset="0"/>
              </a:rPr>
              <a:t>T</a:t>
            </a:r>
            <a:r>
              <a:rPr lang="pl-PL" sz="2400" b="1" baseline="-25000" dirty="0" err="1">
                <a:latin typeface="Comic Sans MS" pitchFamily="66" charset="0"/>
              </a:rPr>
              <a:t>reg</a:t>
            </a:r>
            <a:r>
              <a:rPr lang="pl-PL" sz="2400" b="1" dirty="0">
                <a:latin typeface="Comic Sans MS" pitchFamily="66" charset="0"/>
              </a:rPr>
              <a:t>)</a:t>
            </a:r>
            <a:endParaRPr lang="en-US" sz="2400" dirty="0"/>
          </a:p>
        </p:txBody>
      </p:sp>
      <p:sp>
        <p:nvSpPr>
          <p:cNvPr id="4099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100" name="Obraz 8" descr="TregNatali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9" y="1071563"/>
            <a:ext cx="6268641" cy="3761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e tekstowe 4"/>
          <p:cNvSpPr txBox="1">
            <a:spLocks noChangeArrowheads="1"/>
          </p:cNvSpPr>
          <p:nvPr/>
        </p:nvSpPr>
        <p:spPr bwMode="auto">
          <a:xfrm>
            <a:off x="1966590" y="4500563"/>
            <a:ext cx="12650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pl-PL" b="1">
                <a:latin typeface="Comic Sans MS" pitchFamily="66" charset="0"/>
              </a:rPr>
              <a:t>Effectors</a:t>
            </a:r>
            <a:endParaRPr lang="en-US" sz="900">
              <a:latin typeface="Comic Sans MS" pitchFamily="66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4586281" y="1017985"/>
            <a:ext cx="707246" cy="5078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l-PL" b="1" dirty="0" err="1">
                <a:latin typeface="Comic Sans MS" pitchFamily="66" charset="0"/>
              </a:rPr>
              <a:t>Treg</a:t>
            </a:r>
            <a:endParaRPr lang="pl-PL" b="1" dirty="0">
              <a:latin typeface="Comic Sans MS" pitchFamily="66" charset="0"/>
            </a:endParaRPr>
          </a:p>
          <a:p>
            <a:pPr marL="333375" indent="-194072">
              <a:buFont typeface="Wingdings" pitchFamily="2" charset="2"/>
              <a:buChar char="ü"/>
              <a:defRPr/>
            </a:pPr>
            <a:endParaRPr lang="en-US" sz="900" dirty="0">
              <a:latin typeface="Comic Sans MS" pitchFamily="66" charset="0"/>
            </a:endParaRPr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id="{289D208F-0C98-4CBD-BAF6-53448D45E24A}"/>
              </a:ext>
            </a:extLst>
          </p:cNvPr>
          <p:cNvGrpSpPr/>
          <p:nvPr/>
        </p:nvGrpSpPr>
        <p:grpSpPr>
          <a:xfrm>
            <a:off x="0" y="4892127"/>
            <a:ext cx="6858000" cy="271911"/>
            <a:chOff x="0" y="6465240"/>
            <a:chExt cx="9906000" cy="392760"/>
          </a:xfrm>
        </p:grpSpPr>
        <p:sp>
          <p:nvSpPr>
            <p:cNvPr id="3" name="Prostokąt 2">
              <a:extLst>
                <a:ext uri="{FF2B5EF4-FFF2-40B4-BE49-F238E27FC236}">
                  <a16:creationId xmlns:a16="http://schemas.microsoft.com/office/drawing/2014/main" id="{AB77847A-A04E-BEFB-3BF0-FE24057C01AF}"/>
                </a:ext>
              </a:extLst>
            </p:cNvPr>
            <p:cNvSpPr/>
            <p:nvPr/>
          </p:nvSpPr>
          <p:spPr>
            <a:xfrm>
              <a:off x="0" y="6465240"/>
              <a:ext cx="9906000" cy="392760"/>
            </a:xfrm>
            <a:prstGeom prst="rect">
              <a:avLst/>
            </a:prstGeom>
            <a:solidFill>
              <a:srgbClr val="223F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4" name="Obraz 3">
              <a:extLst>
                <a:ext uri="{FF2B5EF4-FFF2-40B4-BE49-F238E27FC236}">
                  <a16:creationId xmlns:a16="http://schemas.microsoft.com/office/drawing/2014/main" id="{FF9CAE9D-D893-7D93-C9E2-E29D67009B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4832" y="6477000"/>
              <a:ext cx="1176337" cy="381000"/>
            </a:xfrm>
            <a:prstGeom prst="rect">
              <a:avLst/>
            </a:prstGeom>
          </p:spPr>
        </p:pic>
      </p:grpSp>
      <p:sp>
        <p:nvSpPr>
          <p:cNvPr id="7" name="Prostokąt 6">
            <a:extLst>
              <a:ext uri="{FF2B5EF4-FFF2-40B4-BE49-F238E27FC236}">
                <a16:creationId xmlns:a16="http://schemas.microsoft.com/office/drawing/2014/main" id="{09DCD3D1-A93C-CFBC-2DF5-B36F3DD81AFC}"/>
              </a:ext>
            </a:extLst>
          </p:cNvPr>
          <p:cNvSpPr/>
          <p:nvPr/>
        </p:nvSpPr>
        <p:spPr>
          <a:xfrm>
            <a:off x="153028" y="4942030"/>
            <a:ext cx="902811" cy="2094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76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www.poltreg.tech</a:t>
            </a:r>
            <a:endParaRPr lang="en-GB" sz="76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88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807B5D18-DAB9-1238-2E44-32D3B446EA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44472" cy="396722"/>
          </a:xfrm>
          <a:prstGeom prst="rect">
            <a:avLst/>
          </a:prstGeom>
        </p:spPr>
      </p:pic>
      <p:pic>
        <p:nvPicPr>
          <p:cNvPr id="5122" name="Obraz 8" descr="TregNatali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92" y="1071563"/>
            <a:ext cx="6268640" cy="3761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Oval 4"/>
          <p:cNvSpPr>
            <a:spLocks noChangeArrowheads="1"/>
          </p:cNvSpPr>
          <p:nvPr/>
        </p:nvSpPr>
        <p:spPr bwMode="auto">
          <a:xfrm>
            <a:off x="1052513" y="897731"/>
            <a:ext cx="1393031" cy="1125141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l-PL" dirty="0" err="1">
                <a:latin typeface="Comic Sans MS" pitchFamily="66" charset="0"/>
              </a:rPr>
              <a:t>Self</a:t>
            </a:r>
            <a:r>
              <a:rPr lang="pl-PL" dirty="0">
                <a:latin typeface="Comic Sans MS" pitchFamily="66" charset="0"/>
              </a:rPr>
              <a:t> </a:t>
            </a:r>
            <a:r>
              <a:rPr lang="pl-PL" dirty="0" err="1">
                <a:latin typeface="Comic Sans MS" pitchFamily="66" charset="0"/>
              </a:rPr>
              <a:t>tissues</a:t>
            </a:r>
            <a:r>
              <a:rPr lang="pl-PL" dirty="0">
                <a:latin typeface="Comic Sans MS" pitchFamily="66" charset="0"/>
              </a:rPr>
              <a:t> </a:t>
            </a:r>
          </a:p>
          <a:p>
            <a:pPr algn="ctr"/>
            <a:r>
              <a:rPr lang="pl-PL" dirty="0" err="1">
                <a:latin typeface="Comic Sans MS" pitchFamily="66" charset="0"/>
              </a:rPr>
              <a:t>e.g</a:t>
            </a:r>
            <a:r>
              <a:rPr lang="pl-PL" dirty="0">
                <a:latin typeface="Comic Sans MS" pitchFamily="66" charset="0"/>
              </a:rPr>
              <a:t>. </a:t>
            </a:r>
            <a:r>
              <a:rPr lang="pl-PL" dirty="0" err="1">
                <a:latin typeface="Comic Sans MS" pitchFamily="66" charset="0"/>
              </a:rPr>
              <a:t>brain</a:t>
            </a:r>
            <a:endParaRPr lang="pl-PL" sz="1500" dirty="0">
              <a:latin typeface="Comic Sans MS" pitchFamily="66" charset="0"/>
            </a:endParaRPr>
          </a:p>
        </p:txBody>
      </p:sp>
      <p:sp>
        <p:nvSpPr>
          <p:cNvPr id="9" name="Dowolny kształt 8"/>
          <p:cNvSpPr/>
          <p:nvPr/>
        </p:nvSpPr>
        <p:spPr>
          <a:xfrm>
            <a:off x="3053953" y="535781"/>
            <a:ext cx="3595688" cy="3463529"/>
          </a:xfrm>
          <a:custGeom>
            <a:avLst/>
            <a:gdLst>
              <a:gd name="connsiteX0" fmla="*/ 1260389 w 4794421"/>
              <a:gd name="connsiteY0" fmla="*/ 1210962 h 4882025"/>
              <a:gd name="connsiteX1" fmla="*/ 1210962 w 4794421"/>
              <a:gd name="connsiteY1" fmla="*/ 1186249 h 4882025"/>
              <a:gd name="connsiteX2" fmla="*/ 691978 w 4794421"/>
              <a:gd name="connsiteY2" fmla="*/ 1322173 h 4882025"/>
              <a:gd name="connsiteX3" fmla="*/ 345989 w 4794421"/>
              <a:gd name="connsiteY3" fmla="*/ 1680519 h 4882025"/>
              <a:gd name="connsiteX4" fmla="*/ 86497 w 4794421"/>
              <a:gd name="connsiteY4" fmla="*/ 1940011 h 4882025"/>
              <a:gd name="connsiteX5" fmla="*/ 0 w 4794421"/>
              <a:gd name="connsiteY5" fmla="*/ 2421925 h 4882025"/>
              <a:gd name="connsiteX6" fmla="*/ 0 w 4794421"/>
              <a:gd name="connsiteY6" fmla="*/ 2718487 h 4882025"/>
              <a:gd name="connsiteX7" fmla="*/ 222421 w 4794421"/>
              <a:gd name="connsiteY7" fmla="*/ 2792627 h 4882025"/>
              <a:gd name="connsiteX8" fmla="*/ 568411 w 4794421"/>
              <a:gd name="connsiteY8" fmla="*/ 2792627 h 4882025"/>
              <a:gd name="connsiteX9" fmla="*/ 840259 w 4794421"/>
              <a:gd name="connsiteY9" fmla="*/ 2866768 h 4882025"/>
              <a:gd name="connsiteX10" fmla="*/ 1075038 w 4794421"/>
              <a:gd name="connsiteY10" fmla="*/ 2891481 h 4882025"/>
              <a:gd name="connsiteX11" fmla="*/ 1285102 w 4794421"/>
              <a:gd name="connsiteY11" fmla="*/ 2928552 h 4882025"/>
              <a:gd name="connsiteX12" fmla="*/ 1433384 w 4794421"/>
              <a:gd name="connsiteY12" fmla="*/ 3039762 h 4882025"/>
              <a:gd name="connsiteX13" fmla="*/ 1631092 w 4794421"/>
              <a:gd name="connsiteY13" fmla="*/ 3336325 h 4882025"/>
              <a:gd name="connsiteX14" fmla="*/ 1705232 w 4794421"/>
              <a:gd name="connsiteY14" fmla="*/ 3571103 h 4882025"/>
              <a:gd name="connsiteX15" fmla="*/ 1754659 w 4794421"/>
              <a:gd name="connsiteY15" fmla="*/ 3694671 h 4882025"/>
              <a:gd name="connsiteX16" fmla="*/ 1767016 w 4794421"/>
              <a:gd name="connsiteY16" fmla="*/ 3830595 h 4882025"/>
              <a:gd name="connsiteX17" fmla="*/ 1791729 w 4794421"/>
              <a:gd name="connsiteY17" fmla="*/ 3941806 h 4882025"/>
              <a:gd name="connsiteX18" fmla="*/ 1816443 w 4794421"/>
              <a:gd name="connsiteY18" fmla="*/ 3991233 h 4882025"/>
              <a:gd name="connsiteX19" fmla="*/ 1915297 w 4794421"/>
              <a:gd name="connsiteY19" fmla="*/ 4176584 h 4882025"/>
              <a:gd name="connsiteX20" fmla="*/ 1989438 w 4794421"/>
              <a:gd name="connsiteY20" fmla="*/ 4275438 h 4882025"/>
              <a:gd name="connsiteX21" fmla="*/ 2113005 w 4794421"/>
              <a:gd name="connsiteY21" fmla="*/ 4374292 h 4882025"/>
              <a:gd name="connsiteX22" fmla="*/ 2310713 w 4794421"/>
              <a:gd name="connsiteY22" fmla="*/ 4485503 h 4882025"/>
              <a:gd name="connsiteX23" fmla="*/ 2434281 w 4794421"/>
              <a:gd name="connsiteY23" fmla="*/ 4510217 h 4882025"/>
              <a:gd name="connsiteX24" fmla="*/ 2730843 w 4794421"/>
              <a:gd name="connsiteY24" fmla="*/ 4534930 h 4882025"/>
              <a:gd name="connsiteX25" fmla="*/ 3150973 w 4794421"/>
              <a:gd name="connsiteY25" fmla="*/ 4794422 h 4882025"/>
              <a:gd name="connsiteX26" fmla="*/ 3262184 w 4794421"/>
              <a:gd name="connsiteY26" fmla="*/ 4843849 h 4882025"/>
              <a:gd name="connsiteX27" fmla="*/ 3323967 w 4794421"/>
              <a:gd name="connsiteY27" fmla="*/ 4868562 h 4882025"/>
              <a:gd name="connsiteX28" fmla="*/ 3509319 w 4794421"/>
              <a:gd name="connsiteY28" fmla="*/ 4880919 h 4882025"/>
              <a:gd name="connsiteX29" fmla="*/ 3719384 w 4794421"/>
              <a:gd name="connsiteY29" fmla="*/ 4819135 h 4882025"/>
              <a:gd name="connsiteX30" fmla="*/ 4127157 w 4794421"/>
              <a:gd name="connsiteY30" fmla="*/ 4683211 h 4882025"/>
              <a:gd name="connsiteX31" fmla="*/ 4263081 w 4794421"/>
              <a:gd name="connsiteY31" fmla="*/ 4683211 h 4882025"/>
              <a:gd name="connsiteX32" fmla="*/ 4448432 w 4794421"/>
              <a:gd name="connsiteY32" fmla="*/ 4621427 h 4882025"/>
              <a:gd name="connsiteX33" fmla="*/ 4559643 w 4794421"/>
              <a:gd name="connsiteY33" fmla="*/ 4572000 h 4882025"/>
              <a:gd name="connsiteX34" fmla="*/ 4621427 w 4794421"/>
              <a:gd name="connsiteY34" fmla="*/ 4534930 h 4882025"/>
              <a:gd name="connsiteX35" fmla="*/ 4658497 w 4794421"/>
              <a:gd name="connsiteY35" fmla="*/ 4386649 h 4882025"/>
              <a:gd name="connsiteX36" fmla="*/ 4683211 w 4794421"/>
              <a:gd name="connsiteY36" fmla="*/ 4176584 h 4882025"/>
              <a:gd name="connsiteX37" fmla="*/ 4695567 w 4794421"/>
              <a:gd name="connsiteY37" fmla="*/ 4053017 h 4882025"/>
              <a:gd name="connsiteX38" fmla="*/ 4794421 w 4794421"/>
              <a:gd name="connsiteY38" fmla="*/ 2780271 h 4882025"/>
              <a:gd name="connsiteX39" fmla="*/ 4794421 w 4794421"/>
              <a:gd name="connsiteY39" fmla="*/ 2310714 h 4882025"/>
              <a:gd name="connsiteX40" fmla="*/ 4794421 w 4794421"/>
              <a:gd name="connsiteY40" fmla="*/ 2310714 h 4882025"/>
              <a:gd name="connsiteX41" fmla="*/ 4732638 w 4794421"/>
              <a:gd name="connsiteY41" fmla="*/ 679622 h 4882025"/>
              <a:gd name="connsiteX42" fmla="*/ 1915297 w 4794421"/>
              <a:gd name="connsiteY42" fmla="*/ 0 h 4882025"/>
              <a:gd name="connsiteX43" fmla="*/ 1260389 w 4794421"/>
              <a:gd name="connsiteY43" fmla="*/ 1210962 h 488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4794421" h="4882025">
                <a:moveTo>
                  <a:pt x="1260389" y="1210962"/>
                </a:moveTo>
                <a:lnTo>
                  <a:pt x="1210962" y="1186249"/>
                </a:lnTo>
                <a:lnTo>
                  <a:pt x="691978" y="1322173"/>
                </a:lnTo>
                <a:lnTo>
                  <a:pt x="345989" y="1680519"/>
                </a:lnTo>
                <a:lnTo>
                  <a:pt x="86497" y="1940011"/>
                </a:lnTo>
                <a:lnTo>
                  <a:pt x="0" y="2421925"/>
                </a:lnTo>
                <a:lnTo>
                  <a:pt x="0" y="2718487"/>
                </a:lnTo>
                <a:lnTo>
                  <a:pt x="222421" y="2792627"/>
                </a:lnTo>
                <a:lnTo>
                  <a:pt x="568411" y="2792627"/>
                </a:lnTo>
                <a:lnTo>
                  <a:pt x="840259" y="2866768"/>
                </a:lnTo>
                <a:lnTo>
                  <a:pt x="1075038" y="2891481"/>
                </a:lnTo>
                <a:lnTo>
                  <a:pt x="1285102" y="2928552"/>
                </a:lnTo>
                <a:lnTo>
                  <a:pt x="1433384" y="3039762"/>
                </a:lnTo>
                <a:lnTo>
                  <a:pt x="1631092" y="3336325"/>
                </a:lnTo>
                <a:lnTo>
                  <a:pt x="1705232" y="3571103"/>
                </a:lnTo>
                <a:cubicBezTo>
                  <a:pt x="1745536" y="3678581"/>
                  <a:pt x="1726564" y="3638480"/>
                  <a:pt x="1754659" y="3694671"/>
                </a:cubicBezTo>
                <a:lnTo>
                  <a:pt x="1767016" y="3830595"/>
                </a:lnTo>
                <a:cubicBezTo>
                  <a:pt x="1775254" y="3867665"/>
                  <a:pt x="1779720" y="3905780"/>
                  <a:pt x="1791729" y="3941806"/>
                </a:cubicBezTo>
                <a:cubicBezTo>
                  <a:pt x="1818728" y="4022803"/>
                  <a:pt x="1816443" y="3952792"/>
                  <a:pt x="1816443" y="3991233"/>
                </a:cubicBezTo>
                <a:lnTo>
                  <a:pt x="1915297" y="4176584"/>
                </a:lnTo>
                <a:cubicBezTo>
                  <a:pt x="1992119" y="4266208"/>
                  <a:pt x="1989438" y="4225106"/>
                  <a:pt x="1989438" y="4275438"/>
                </a:cubicBezTo>
                <a:lnTo>
                  <a:pt x="2113005" y="4374292"/>
                </a:lnTo>
                <a:lnTo>
                  <a:pt x="2310713" y="4485503"/>
                </a:lnTo>
                <a:lnTo>
                  <a:pt x="2434281" y="4510217"/>
                </a:lnTo>
                <a:lnTo>
                  <a:pt x="2730843" y="4534930"/>
                </a:lnTo>
                <a:lnTo>
                  <a:pt x="3150973" y="4794422"/>
                </a:lnTo>
                <a:cubicBezTo>
                  <a:pt x="3188043" y="4810898"/>
                  <a:pt x="3224738" y="4828246"/>
                  <a:pt x="3262184" y="4843849"/>
                </a:cubicBezTo>
                <a:cubicBezTo>
                  <a:pt x="3353807" y="4882025"/>
                  <a:pt x="3255208" y="4834184"/>
                  <a:pt x="3323967" y="4868562"/>
                </a:cubicBezTo>
                <a:lnTo>
                  <a:pt x="3509319" y="4880919"/>
                </a:lnTo>
                <a:lnTo>
                  <a:pt x="3719384" y="4819135"/>
                </a:lnTo>
                <a:lnTo>
                  <a:pt x="4127157" y="4683211"/>
                </a:lnTo>
                <a:lnTo>
                  <a:pt x="4263081" y="4683211"/>
                </a:lnTo>
                <a:lnTo>
                  <a:pt x="4448432" y="4621427"/>
                </a:lnTo>
                <a:cubicBezTo>
                  <a:pt x="4550970" y="4570158"/>
                  <a:pt x="4510445" y="4572000"/>
                  <a:pt x="4559643" y="4572000"/>
                </a:cubicBezTo>
                <a:lnTo>
                  <a:pt x="4621427" y="4534930"/>
                </a:lnTo>
                <a:lnTo>
                  <a:pt x="4658497" y="4386649"/>
                </a:lnTo>
                <a:lnTo>
                  <a:pt x="4683211" y="4176584"/>
                </a:lnTo>
                <a:cubicBezTo>
                  <a:pt x="4696022" y="4061280"/>
                  <a:pt x="4695567" y="4102671"/>
                  <a:pt x="4695567" y="4053017"/>
                </a:cubicBezTo>
                <a:lnTo>
                  <a:pt x="4794421" y="2780271"/>
                </a:lnTo>
                <a:lnTo>
                  <a:pt x="4794421" y="2310714"/>
                </a:lnTo>
                <a:lnTo>
                  <a:pt x="4794421" y="2310714"/>
                </a:lnTo>
                <a:lnTo>
                  <a:pt x="4732638" y="679622"/>
                </a:lnTo>
                <a:lnTo>
                  <a:pt x="1915297" y="0"/>
                </a:lnTo>
                <a:lnTo>
                  <a:pt x="1260389" y="12109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25" name="Oval 4"/>
          <p:cNvSpPr>
            <a:spLocks noChangeArrowheads="1"/>
          </p:cNvSpPr>
          <p:nvPr/>
        </p:nvSpPr>
        <p:spPr bwMode="auto">
          <a:xfrm>
            <a:off x="267892" y="1553767"/>
            <a:ext cx="1393031" cy="1125140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l-PL" dirty="0" err="1">
                <a:latin typeface="Comic Sans MS" pitchFamily="66" charset="0"/>
              </a:rPr>
              <a:t>Self</a:t>
            </a:r>
            <a:r>
              <a:rPr lang="pl-PL" dirty="0">
                <a:latin typeface="Comic Sans MS" pitchFamily="66" charset="0"/>
              </a:rPr>
              <a:t> </a:t>
            </a:r>
            <a:r>
              <a:rPr lang="pl-PL" dirty="0" err="1">
                <a:latin typeface="Comic Sans MS" pitchFamily="66" charset="0"/>
              </a:rPr>
              <a:t>tissues</a:t>
            </a:r>
            <a:r>
              <a:rPr lang="pl-PL" dirty="0">
                <a:latin typeface="Comic Sans MS" pitchFamily="66" charset="0"/>
              </a:rPr>
              <a:t> </a:t>
            </a:r>
          </a:p>
          <a:p>
            <a:pPr algn="ctr"/>
            <a:r>
              <a:rPr lang="pl-PL" dirty="0" err="1">
                <a:latin typeface="Comic Sans MS" pitchFamily="66" charset="0"/>
              </a:rPr>
              <a:t>e.g</a:t>
            </a:r>
            <a:r>
              <a:rPr lang="pl-PL" dirty="0">
                <a:latin typeface="Comic Sans MS" pitchFamily="66" charset="0"/>
              </a:rPr>
              <a:t>. </a:t>
            </a:r>
            <a:r>
              <a:rPr lang="pl-PL" dirty="0" err="1">
                <a:latin typeface="Comic Sans MS" pitchFamily="66" charset="0"/>
              </a:rPr>
              <a:t>islets</a:t>
            </a:r>
            <a:endParaRPr lang="pl-PL" sz="1500" dirty="0">
              <a:latin typeface="Comic Sans MS" pitchFamily="66" charset="0"/>
            </a:endParaRPr>
          </a:p>
          <a:p>
            <a:pPr algn="ctr"/>
            <a:endParaRPr lang="pl-PL" sz="1500" dirty="0">
              <a:latin typeface="Comic Sans MS" pitchFamily="66" charset="0"/>
            </a:endParaRPr>
          </a:p>
        </p:txBody>
      </p:sp>
      <p:sp>
        <p:nvSpPr>
          <p:cNvPr id="5126" name="Oval 4"/>
          <p:cNvSpPr>
            <a:spLocks noChangeArrowheads="1"/>
          </p:cNvSpPr>
          <p:nvPr/>
        </p:nvSpPr>
        <p:spPr bwMode="auto">
          <a:xfrm>
            <a:off x="1" y="2518173"/>
            <a:ext cx="1393031" cy="112514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l-PL" dirty="0" err="1">
                <a:latin typeface="Comic Sans MS" pitchFamily="66" charset="0"/>
              </a:rPr>
              <a:t>Self</a:t>
            </a:r>
            <a:r>
              <a:rPr lang="pl-PL" dirty="0">
                <a:latin typeface="Comic Sans MS" pitchFamily="66" charset="0"/>
              </a:rPr>
              <a:t> </a:t>
            </a:r>
            <a:r>
              <a:rPr lang="pl-PL" dirty="0" err="1">
                <a:latin typeface="Comic Sans MS" pitchFamily="66" charset="0"/>
              </a:rPr>
              <a:t>tissues</a:t>
            </a:r>
            <a:r>
              <a:rPr lang="pl-PL" dirty="0">
                <a:latin typeface="Comic Sans MS" pitchFamily="66" charset="0"/>
              </a:rPr>
              <a:t> </a:t>
            </a:r>
          </a:p>
          <a:p>
            <a:pPr algn="ctr"/>
            <a:r>
              <a:rPr lang="pl-PL" dirty="0" err="1">
                <a:latin typeface="Comic Sans MS" pitchFamily="66" charset="0"/>
              </a:rPr>
              <a:t>e.g</a:t>
            </a:r>
            <a:r>
              <a:rPr lang="pl-PL" dirty="0">
                <a:latin typeface="Comic Sans MS" pitchFamily="66" charset="0"/>
              </a:rPr>
              <a:t>. </a:t>
            </a:r>
            <a:r>
              <a:rPr lang="pl-PL" dirty="0" err="1">
                <a:latin typeface="Comic Sans MS" pitchFamily="66" charset="0"/>
              </a:rPr>
              <a:t>joints</a:t>
            </a:r>
            <a:endParaRPr lang="pl-PL" sz="1500" dirty="0">
              <a:latin typeface="Comic Sans MS" pitchFamily="66" charset="0"/>
            </a:endParaRPr>
          </a:p>
        </p:txBody>
      </p:sp>
      <p:sp>
        <p:nvSpPr>
          <p:cNvPr id="5127" name="Oval 4"/>
          <p:cNvSpPr>
            <a:spLocks noChangeArrowheads="1"/>
          </p:cNvSpPr>
          <p:nvPr/>
        </p:nvSpPr>
        <p:spPr bwMode="auto">
          <a:xfrm>
            <a:off x="1" y="3536156"/>
            <a:ext cx="1393031" cy="1125141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l-PL" dirty="0" err="1">
                <a:latin typeface="Comic Sans MS" pitchFamily="66" charset="0"/>
              </a:rPr>
              <a:t>Self</a:t>
            </a:r>
            <a:r>
              <a:rPr lang="pl-PL" dirty="0">
                <a:latin typeface="Comic Sans MS" pitchFamily="66" charset="0"/>
              </a:rPr>
              <a:t> </a:t>
            </a:r>
            <a:r>
              <a:rPr lang="pl-PL" dirty="0" err="1">
                <a:latin typeface="Comic Sans MS" pitchFamily="66" charset="0"/>
              </a:rPr>
              <a:t>tissues</a:t>
            </a:r>
            <a:r>
              <a:rPr lang="pl-PL" dirty="0">
                <a:latin typeface="Comic Sans MS" pitchFamily="66" charset="0"/>
              </a:rPr>
              <a:t> </a:t>
            </a:r>
          </a:p>
          <a:p>
            <a:pPr algn="ctr"/>
            <a:r>
              <a:rPr lang="pl-PL" dirty="0" err="1">
                <a:latin typeface="Comic Sans MS" pitchFamily="66" charset="0"/>
              </a:rPr>
              <a:t>e.g</a:t>
            </a:r>
            <a:r>
              <a:rPr lang="pl-PL" dirty="0">
                <a:latin typeface="Comic Sans MS" pitchFamily="66" charset="0"/>
              </a:rPr>
              <a:t>. </a:t>
            </a:r>
            <a:r>
              <a:rPr lang="pl-PL" dirty="0" err="1">
                <a:latin typeface="Comic Sans MS" pitchFamily="66" charset="0"/>
              </a:rPr>
              <a:t>gut</a:t>
            </a:r>
            <a:endParaRPr lang="pl-PL" sz="1500" dirty="0">
              <a:latin typeface="Comic Sans MS" pitchFamily="66" charset="0"/>
            </a:endParaRPr>
          </a:p>
        </p:txBody>
      </p:sp>
      <p:sp>
        <p:nvSpPr>
          <p:cNvPr id="14" name="pole tekstowe 13"/>
          <p:cNvSpPr txBox="1">
            <a:spLocks noChangeArrowheads="1"/>
          </p:cNvSpPr>
          <p:nvPr/>
        </p:nvSpPr>
        <p:spPr bwMode="auto">
          <a:xfrm>
            <a:off x="1264477" y="4500563"/>
            <a:ext cx="26693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pl-PL" b="1" dirty="0" err="1">
                <a:latin typeface="Comic Sans MS" pitchFamily="66" charset="0"/>
              </a:rPr>
              <a:t>Effectors</a:t>
            </a:r>
            <a:r>
              <a:rPr lang="pl-PL" b="1" dirty="0">
                <a:latin typeface="Comic Sans MS" pitchFamily="66" charset="0"/>
              </a:rPr>
              <a:t> </a:t>
            </a:r>
            <a:r>
              <a:rPr lang="pl-PL" b="1" dirty="0" err="1">
                <a:latin typeface="Comic Sans MS" pitchFamily="66" charset="0"/>
              </a:rPr>
              <a:t>against</a:t>
            </a:r>
            <a:r>
              <a:rPr lang="pl-PL" b="1" dirty="0">
                <a:latin typeface="Comic Sans MS" pitchFamily="66" charset="0"/>
              </a:rPr>
              <a:t> </a:t>
            </a:r>
            <a:r>
              <a:rPr lang="pl-PL" b="1" dirty="0" err="1">
                <a:latin typeface="Comic Sans MS" pitchFamily="66" charset="0"/>
              </a:rPr>
              <a:t>self</a:t>
            </a:r>
            <a:endParaRPr lang="en-US" sz="900" dirty="0">
              <a:latin typeface="Comic Sans MS" pitchFamily="66" charset="0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822289FD-EC9D-4B76-A52F-F4FEFA41F6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813" y="2"/>
            <a:ext cx="6172200" cy="735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l-PL" sz="3300" b="1" kern="0" dirty="0" err="1">
                <a:solidFill>
                  <a:schemeClr val="tx2"/>
                </a:solidFill>
                <a:latin typeface="Comic Sans MS" pitchFamily="66" charset="0"/>
                <a:ea typeface="+mj-ea"/>
                <a:cs typeface="+mj-cs"/>
              </a:rPr>
              <a:t>Why</a:t>
            </a:r>
            <a:r>
              <a:rPr lang="pl-PL" sz="3300" b="1" kern="0" dirty="0">
                <a:solidFill>
                  <a:schemeClr val="tx2"/>
                </a:solidFill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pl-PL" sz="3300" b="1" kern="0" dirty="0" err="1">
                <a:solidFill>
                  <a:schemeClr val="tx2"/>
                </a:solidFill>
                <a:latin typeface="Comic Sans MS" pitchFamily="66" charset="0"/>
                <a:ea typeface="+mj-ea"/>
                <a:cs typeface="+mj-cs"/>
              </a:rPr>
              <a:t>T</a:t>
            </a:r>
            <a:r>
              <a:rPr lang="pl-PL" sz="3000" b="1" kern="0" baseline="-25000" dirty="0" err="1">
                <a:solidFill>
                  <a:schemeClr val="tx2"/>
                </a:solidFill>
                <a:latin typeface="Comic Sans MS" pitchFamily="66" charset="0"/>
                <a:ea typeface="+mj-ea"/>
                <a:cs typeface="+mj-cs"/>
              </a:rPr>
              <a:t>reg</a:t>
            </a:r>
            <a:r>
              <a:rPr lang="pl-PL" sz="3300" b="1" kern="0" dirty="0">
                <a:solidFill>
                  <a:schemeClr val="tx2"/>
                </a:solidFill>
                <a:latin typeface="Comic Sans MS" pitchFamily="66" charset="0"/>
                <a:ea typeface="+mj-ea"/>
                <a:cs typeface="+mj-cs"/>
              </a:rPr>
              <a:t> in </a:t>
            </a:r>
            <a:r>
              <a:rPr lang="pl-PL" sz="3300" b="1" kern="0" dirty="0" err="1">
                <a:solidFill>
                  <a:schemeClr val="tx2"/>
                </a:solidFill>
                <a:latin typeface="Comic Sans MS" pitchFamily="66" charset="0"/>
                <a:ea typeface="+mj-ea"/>
                <a:cs typeface="+mj-cs"/>
              </a:rPr>
              <a:t>autoimmunity</a:t>
            </a:r>
            <a:r>
              <a:rPr lang="pl-PL" sz="3300" b="1" kern="0" dirty="0">
                <a:solidFill>
                  <a:schemeClr val="tx2"/>
                </a:solidFill>
                <a:latin typeface="Comic Sans MS" pitchFamily="66" charset="0"/>
                <a:ea typeface="+mj-ea"/>
                <a:cs typeface="+mj-cs"/>
              </a:rPr>
              <a:t>?</a:t>
            </a:r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id="{A803615D-11AA-C53D-2AFB-6D10D31E282D}"/>
              </a:ext>
            </a:extLst>
          </p:cNvPr>
          <p:cNvGrpSpPr/>
          <p:nvPr/>
        </p:nvGrpSpPr>
        <p:grpSpPr>
          <a:xfrm>
            <a:off x="0" y="4892127"/>
            <a:ext cx="6858000" cy="271911"/>
            <a:chOff x="0" y="6465240"/>
            <a:chExt cx="9906000" cy="392760"/>
          </a:xfrm>
        </p:grpSpPr>
        <p:sp>
          <p:nvSpPr>
            <p:cNvPr id="3" name="Prostokąt 2">
              <a:extLst>
                <a:ext uri="{FF2B5EF4-FFF2-40B4-BE49-F238E27FC236}">
                  <a16:creationId xmlns:a16="http://schemas.microsoft.com/office/drawing/2014/main" id="{1C31F22D-37EE-F942-99E7-E3AE7475F6D9}"/>
                </a:ext>
              </a:extLst>
            </p:cNvPr>
            <p:cNvSpPr/>
            <p:nvPr/>
          </p:nvSpPr>
          <p:spPr>
            <a:xfrm>
              <a:off x="0" y="6465240"/>
              <a:ext cx="9906000" cy="392760"/>
            </a:xfrm>
            <a:prstGeom prst="rect">
              <a:avLst/>
            </a:prstGeom>
            <a:solidFill>
              <a:srgbClr val="223F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4" name="Obraz 3">
              <a:extLst>
                <a:ext uri="{FF2B5EF4-FFF2-40B4-BE49-F238E27FC236}">
                  <a16:creationId xmlns:a16="http://schemas.microsoft.com/office/drawing/2014/main" id="{BE3D6686-4B44-48D4-C780-564AD6AB86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4832" y="6477000"/>
              <a:ext cx="1176337" cy="381000"/>
            </a:xfrm>
            <a:prstGeom prst="rect">
              <a:avLst/>
            </a:prstGeom>
          </p:spPr>
        </p:pic>
      </p:grpSp>
      <p:sp>
        <p:nvSpPr>
          <p:cNvPr id="5" name="Prostokąt 4">
            <a:extLst>
              <a:ext uri="{FF2B5EF4-FFF2-40B4-BE49-F238E27FC236}">
                <a16:creationId xmlns:a16="http://schemas.microsoft.com/office/drawing/2014/main" id="{5DBF8593-AC37-DA96-4F40-2F8C5EBD2B18}"/>
              </a:ext>
            </a:extLst>
          </p:cNvPr>
          <p:cNvSpPr/>
          <p:nvPr/>
        </p:nvSpPr>
        <p:spPr>
          <a:xfrm>
            <a:off x="153028" y="4942030"/>
            <a:ext cx="902811" cy="2094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76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www.poltreg.tech</a:t>
            </a:r>
            <a:endParaRPr lang="en-GB" sz="76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724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a 14">
            <a:extLst>
              <a:ext uri="{FF2B5EF4-FFF2-40B4-BE49-F238E27FC236}">
                <a16:creationId xmlns:a16="http://schemas.microsoft.com/office/drawing/2014/main" id="{47089AF8-670F-4527-A26D-099B0AF426DC}"/>
              </a:ext>
            </a:extLst>
          </p:cNvPr>
          <p:cNvGrpSpPr/>
          <p:nvPr/>
        </p:nvGrpSpPr>
        <p:grpSpPr>
          <a:xfrm>
            <a:off x="0" y="4892127"/>
            <a:ext cx="6858000" cy="271911"/>
            <a:chOff x="0" y="6465240"/>
            <a:chExt cx="9906000" cy="392760"/>
          </a:xfrm>
        </p:grpSpPr>
        <p:sp>
          <p:nvSpPr>
            <p:cNvPr id="16" name="Prostokąt 15">
              <a:extLst>
                <a:ext uri="{FF2B5EF4-FFF2-40B4-BE49-F238E27FC236}">
                  <a16:creationId xmlns:a16="http://schemas.microsoft.com/office/drawing/2014/main" id="{1BF9E61C-57CE-4793-B3E9-BD6D4A5C280F}"/>
                </a:ext>
              </a:extLst>
            </p:cNvPr>
            <p:cNvSpPr/>
            <p:nvPr/>
          </p:nvSpPr>
          <p:spPr>
            <a:xfrm>
              <a:off x="0" y="6465240"/>
              <a:ext cx="9906000" cy="392760"/>
            </a:xfrm>
            <a:prstGeom prst="rect">
              <a:avLst/>
            </a:prstGeom>
            <a:solidFill>
              <a:srgbClr val="223F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7" name="Obraz 16">
              <a:extLst>
                <a:ext uri="{FF2B5EF4-FFF2-40B4-BE49-F238E27FC236}">
                  <a16:creationId xmlns:a16="http://schemas.microsoft.com/office/drawing/2014/main" id="{936C1BE1-8B5E-4A1F-B640-5B5ADC8343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4832" y="6477000"/>
              <a:ext cx="1176337" cy="381000"/>
            </a:xfrm>
            <a:prstGeom prst="rect">
              <a:avLst/>
            </a:prstGeom>
          </p:spPr>
        </p:pic>
      </p:grpSp>
      <p:grpSp>
        <p:nvGrpSpPr>
          <p:cNvPr id="24" name="Grupa 23">
            <a:extLst>
              <a:ext uri="{FF2B5EF4-FFF2-40B4-BE49-F238E27FC236}">
                <a16:creationId xmlns:a16="http://schemas.microsoft.com/office/drawing/2014/main" id="{154025F3-F666-4131-902A-70D57655ADA4}"/>
              </a:ext>
            </a:extLst>
          </p:cNvPr>
          <p:cNvGrpSpPr/>
          <p:nvPr/>
        </p:nvGrpSpPr>
        <p:grpSpPr>
          <a:xfrm>
            <a:off x="251929" y="2468431"/>
            <a:ext cx="6279619" cy="896234"/>
            <a:chOff x="430556" y="2946554"/>
            <a:chExt cx="9070560" cy="1294560"/>
          </a:xfrm>
        </p:grpSpPr>
        <p:sp>
          <p:nvSpPr>
            <p:cNvPr id="26" name="CustomShape 2">
              <a:extLst>
                <a:ext uri="{FF2B5EF4-FFF2-40B4-BE49-F238E27FC236}">
                  <a16:creationId xmlns:a16="http://schemas.microsoft.com/office/drawing/2014/main" id="{8E4E9E21-C32D-4B3A-8B4C-04DB74C22223}"/>
                </a:ext>
              </a:extLst>
            </p:cNvPr>
            <p:cNvSpPr/>
            <p:nvPr/>
          </p:nvSpPr>
          <p:spPr>
            <a:xfrm>
              <a:off x="430556" y="2946554"/>
              <a:ext cx="9070560" cy="1294560"/>
            </a:xfrm>
            <a:custGeom>
              <a:avLst/>
              <a:gdLst/>
              <a:ahLst/>
              <a:cxnLst/>
              <a:rect l="l" t="t" r="r" b="b"/>
              <a:pathLst>
                <a:path w="25202" h="3601">
                  <a:moveTo>
                    <a:pt x="0" y="1008"/>
                  </a:moveTo>
                  <a:lnTo>
                    <a:pt x="23495" y="1008"/>
                  </a:lnTo>
                  <a:lnTo>
                    <a:pt x="23495" y="0"/>
                  </a:lnTo>
                  <a:lnTo>
                    <a:pt x="25201" y="1800"/>
                  </a:lnTo>
                  <a:lnTo>
                    <a:pt x="23495" y="3600"/>
                  </a:lnTo>
                  <a:lnTo>
                    <a:pt x="23495" y="2593"/>
                  </a:lnTo>
                  <a:lnTo>
                    <a:pt x="0" y="2593"/>
                  </a:lnTo>
                  <a:lnTo>
                    <a:pt x="0" y="1008"/>
                  </a:lnTo>
                </a:path>
              </a:pathLst>
            </a:custGeom>
            <a:gradFill>
              <a:gsLst>
                <a:gs pos="0">
                  <a:srgbClr val="6AB4FD">
                    <a:alpha val="55000"/>
                  </a:srgbClr>
                </a:gs>
                <a:gs pos="100000">
                  <a:srgbClr val="6AB4FD"/>
                </a:gs>
              </a:gsLst>
              <a:lin ang="0" scaled="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" name="CustomShape 3">
              <a:extLst>
                <a:ext uri="{FF2B5EF4-FFF2-40B4-BE49-F238E27FC236}">
                  <a16:creationId xmlns:a16="http://schemas.microsoft.com/office/drawing/2014/main" id="{AC0B26D5-141B-465E-A3F4-36685903D555}"/>
                </a:ext>
              </a:extLst>
            </p:cNvPr>
            <p:cNvSpPr/>
            <p:nvPr/>
          </p:nvSpPr>
          <p:spPr>
            <a:xfrm>
              <a:off x="7547197" y="3363080"/>
              <a:ext cx="721441" cy="51199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84489" rIns="0" bIns="84489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291"/>
                </a:spcAft>
              </a:pPr>
              <a:r>
                <a:rPr lang="pl-PL" sz="1000" b="1" spc="-1" dirty="0">
                  <a:solidFill>
                    <a:srgbClr val="223F56"/>
                  </a:solidFill>
                  <a:latin typeface="+mj-lt"/>
                  <a:ea typeface="DejaVu Sans"/>
                </a:rPr>
                <a:t>2019</a:t>
              </a:r>
              <a:endParaRPr lang="pl-PL" sz="1000" spc="-1" dirty="0">
                <a:solidFill>
                  <a:srgbClr val="223F56"/>
                </a:solidFill>
                <a:latin typeface="+mj-lt"/>
              </a:endParaRPr>
            </a:p>
          </p:txBody>
        </p:sp>
        <p:sp>
          <p:nvSpPr>
            <p:cNvPr id="28" name="CustomShape 4">
              <a:extLst>
                <a:ext uri="{FF2B5EF4-FFF2-40B4-BE49-F238E27FC236}">
                  <a16:creationId xmlns:a16="http://schemas.microsoft.com/office/drawing/2014/main" id="{C77C73A7-0E99-40C3-99A3-BFF29E6E1BA9}"/>
                </a:ext>
              </a:extLst>
            </p:cNvPr>
            <p:cNvSpPr/>
            <p:nvPr/>
          </p:nvSpPr>
          <p:spPr>
            <a:xfrm>
              <a:off x="6883575" y="3401678"/>
              <a:ext cx="721441" cy="43905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84489" rIns="0" bIns="84489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291"/>
                </a:spcAft>
              </a:pPr>
              <a:r>
                <a:rPr lang="pl-PL" sz="1000" b="1" spc="-1" dirty="0">
                  <a:solidFill>
                    <a:srgbClr val="223F56"/>
                  </a:solidFill>
                  <a:latin typeface="+mj-lt"/>
                  <a:ea typeface="DejaVu Sans"/>
                </a:rPr>
                <a:t>2018</a:t>
              </a:r>
              <a:endParaRPr lang="pl-PL" sz="1000" spc="-1" dirty="0">
                <a:solidFill>
                  <a:srgbClr val="223F56"/>
                </a:solidFill>
                <a:latin typeface="+mj-lt"/>
              </a:endParaRPr>
            </a:p>
          </p:txBody>
        </p:sp>
        <p:sp>
          <p:nvSpPr>
            <p:cNvPr id="29" name="CustomShape 5">
              <a:extLst>
                <a:ext uri="{FF2B5EF4-FFF2-40B4-BE49-F238E27FC236}">
                  <a16:creationId xmlns:a16="http://schemas.microsoft.com/office/drawing/2014/main" id="{F0AEB303-387B-4BB1-8893-2463865D7DE9}"/>
                </a:ext>
              </a:extLst>
            </p:cNvPr>
            <p:cNvSpPr/>
            <p:nvPr/>
          </p:nvSpPr>
          <p:spPr>
            <a:xfrm>
              <a:off x="5469120" y="3271320"/>
              <a:ext cx="721440" cy="6818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84489" rIns="0" bIns="84489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291"/>
                </a:spcAft>
              </a:pPr>
              <a:r>
                <a:rPr lang="pl-PL" sz="1000" b="1" spc="-1" dirty="0">
                  <a:solidFill>
                    <a:srgbClr val="223F56"/>
                  </a:solidFill>
                  <a:latin typeface="+mj-lt"/>
                  <a:ea typeface="DejaVu Sans"/>
                </a:rPr>
                <a:t>2016</a:t>
              </a:r>
              <a:endParaRPr lang="pl-PL" sz="1000" spc="-1" dirty="0">
                <a:solidFill>
                  <a:srgbClr val="223F56"/>
                </a:solidFill>
                <a:latin typeface="+mj-lt"/>
              </a:endParaRPr>
            </a:p>
          </p:txBody>
        </p:sp>
        <p:sp>
          <p:nvSpPr>
            <p:cNvPr id="30" name="CustomShape 6">
              <a:extLst>
                <a:ext uri="{FF2B5EF4-FFF2-40B4-BE49-F238E27FC236}">
                  <a16:creationId xmlns:a16="http://schemas.microsoft.com/office/drawing/2014/main" id="{D0056675-816F-4C05-9664-41B28D10197C}"/>
                </a:ext>
              </a:extLst>
            </p:cNvPr>
            <p:cNvSpPr/>
            <p:nvPr/>
          </p:nvSpPr>
          <p:spPr>
            <a:xfrm>
              <a:off x="4614182" y="3280286"/>
              <a:ext cx="721441" cy="6818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84489" rIns="0" bIns="84489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291"/>
                </a:spcAft>
              </a:pPr>
              <a:r>
                <a:rPr lang="pl-PL" sz="1000" b="1" spc="-1" dirty="0">
                  <a:solidFill>
                    <a:srgbClr val="C00000"/>
                  </a:solidFill>
                  <a:latin typeface="+mj-lt"/>
                  <a:ea typeface="DejaVu Sans"/>
                </a:rPr>
                <a:t>2015</a:t>
              </a:r>
              <a:endParaRPr lang="pl-PL" sz="1000" spc="-1" dirty="0">
                <a:solidFill>
                  <a:srgbClr val="C00000"/>
                </a:solidFill>
                <a:latin typeface="+mj-lt"/>
              </a:endParaRPr>
            </a:p>
          </p:txBody>
        </p:sp>
        <p:sp>
          <p:nvSpPr>
            <p:cNvPr id="31" name="CustomShape 7">
              <a:extLst>
                <a:ext uri="{FF2B5EF4-FFF2-40B4-BE49-F238E27FC236}">
                  <a16:creationId xmlns:a16="http://schemas.microsoft.com/office/drawing/2014/main" id="{F151C57D-412C-471C-A79A-A70110E65D8B}"/>
                </a:ext>
              </a:extLst>
            </p:cNvPr>
            <p:cNvSpPr/>
            <p:nvPr/>
          </p:nvSpPr>
          <p:spPr>
            <a:xfrm>
              <a:off x="3741120" y="3276360"/>
              <a:ext cx="721440" cy="6818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84489" rIns="0" bIns="84489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291"/>
                </a:spcAft>
              </a:pPr>
              <a:r>
                <a:rPr lang="pl-PL" sz="1000" b="1" spc="-1" dirty="0">
                  <a:solidFill>
                    <a:srgbClr val="223F56"/>
                  </a:solidFill>
                  <a:latin typeface="+mj-lt"/>
                  <a:ea typeface="DejaVu Sans"/>
                </a:rPr>
                <a:t>2014</a:t>
              </a:r>
              <a:endParaRPr lang="pl-PL" sz="1000" spc="-1" dirty="0">
                <a:solidFill>
                  <a:srgbClr val="223F56"/>
                </a:solidFill>
                <a:latin typeface="+mj-lt"/>
              </a:endParaRPr>
            </a:p>
          </p:txBody>
        </p:sp>
        <p:sp>
          <p:nvSpPr>
            <p:cNvPr id="32" name="CustomShape 8">
              <a:extLst>
                <a:ext uri="{FF2B5EF4-FFF2-40B4-BE49-F238E27FC236}">
                  <a16:creationId xmlns:a16="http://schemas.microsoft.com/office/drawing/2014/main" id="{56D82015-B546-4DBF-B0D8-95610DBA4025}"/>
                </a:ext>
              </a:extLst>
            </p:cNvPr>
            <p:cNvSpPr/>
            <p:nvPr/>
          </p:nvSpPr>
          <p:spPr>
            <a:xfrm>
              <a:off x="2877120" y="3276360"/>
              <a:ext cx="721440" cy="6818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84489" rIns="0" bIns="84489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291"/>
                </a:spcAft>
              </a:pPr>
              <a:r>
                <a:rPr lang="pl-PL" sz="1000" b="1" spc="-1" dirty="0">
                  <a:solidFill>
                    <a:srgbClr val="223F56"/>
                  </a:solidFill>
                  <a:latin typeface="+mj-lt"/>
                  <a:ea typeface="DejaVu Sans"/>
                </a:rPr>
                <a:t>2013</a:t>
              </a:r>
              <a:endParaRPr lang="pl-PL" sz="1000" spc="-1" dirty="0">
                <a:solidFill>
                  <a:srgbClr val="223F56"/>
                </a:solidFill>
                <a:latin typeface="+mj-lt"/>
              </a:endParaRPr>
            </a:p>
          </p:txBody>
        </p:sp>
        <p:sp>
          <p:nvSpPr>
            <p:cNvPr id="33" name="CustomShape 9">
              <a:extLst>
                <a:ext uri="{FF2B5EF4-FFF2-40B4-BE49-F238E27FC236}">
                  <a16:creationId xmlns:a16="http://schemas.microsoft.com/office/drawing/2014/main" id="{25246838-C2F9-4CC8-946F-27C5D3A2F989}"/>
                </a:ext>
              </a:extLst>
            </p:cNvPr>
            <p:cNvSpPr/>
            <p:nvPr/>
          </p:nvSpPr>
          <p:spPr>
            <a:xfrm>
              <a:off x="720000" y="3276360"/>
              <a:ext cx="721440" cy="6818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84489" rIns="0" bIns="84489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291"/>
                </a:spcAft>
              </a:pPr>
              <a:r>
                <a:rPr lang="pl-PL" sz="1000" b="1" spc="-1" dirty="0">
                  <a:solidFill>
                    <a:srgbClr val="C00000"/>
                  </a:solidFill>
                  <a:latin typeface="+mj-lt"/>
                  <a:ea typeface="DejaVu Sans"/>
                </a:rPr>
                <a:t>2004</a:t>
              </a:r>
              <a:endParaRPr lang="pl-PL" sz="1000" spc="-1" dirty="0">
                <a:solidFill>
                  <a:srgbClr val="C00000"/>
                </a:solidFill>
                <a:latin typeface="+mj-lt"/>
              </a:endParaRPr>
            </a:p>
          </p:txBody>
        </p:sp>
        <p:sp>
          <p:nvSpPr>
            <p:cNvPr id="34" name="CustomShape 10">
              <a:extLst>
                <a:ext uri="{FF2B5EF4-FFF2-40B4-BE49-F238E27FC236}">
                  <a16:creationId xmlns:a16="http://schemas.microsoft.com/office/drawing/2014/main" id="{0DBAD0E4-9F8A-4D5F-B030-B49B5ABB6981}"/>
                </a:ext>
              </a:extLst>
            </p:cNvPr>
            <p:cNvSpPr/>
            <p:nvPr/>
          </p:nvSpPr>
          <p:spPr>
            <a:xfrm>
              <a:off x="6224760" y="3490718"/>
              <a:ext cx="721441" cy="26116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84489" rIns="0" bIns="84489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291"/>
                </a:spcAft>
              </a:pPr>
              <a:r>
                <a:rPr lang="pl-PL" sz="1000" b="1" spc="-1" dirty="0">
                  <a:solidFill>
                    <a:srgbClr val="223F56"/>
                  </a:solidFill>
                  <a:latin typeface="+mj-lt"/>
                  <a:ea typeface="DejaVu Sans"/>
                </a:rPr>
                <a:t>2017</a:t>
              </a:r>
              <a:endParaRPr lang="pl-PL" sz="1000" spc="-1" dirty="0">
                <a:solidFill>
                  <a:srgbClr val="223F56"/>
                </a:solidFill>
                <a:latin typeface="+mj-lt"/>
              </a:endParaRPr>
            </a:p>
          </p:txBody>
        </p:sp>
      </p:grpSp>
      <p:grpSp>
        <p:nvGrpSpPr>
          <p:cNvPr id="6" name="Grupa 5">
            <a:extLst>
              <a:ext uri="{FF2B5EF4-FFF2-40B4-BE49-F238E27FC236}">
                <a16:creationId xmlns:a16="http://schemas.microsoft.com/office/drawing/2014/main" id="{3B4E682D-488C-4AC9-9585-6B042DB89178}"/>
              </a:ext>
            </a:extLst>
          </p:cNvPr>
          <p:cNvGrpSpPr/>
          <p:nvPr/>
        </p:nvGrpSpPr>
        <p:grpSpPr>
          <a:xfrm>
            <a:off x="153028" y="1144336"/>
            <a:ext cx="1718282" cy="1686762"/>
            <a:chOff x="309422" y="875487"/>
            <a:chExt cx="2253600" cy="2436434"/>
          </a:xfrm>
        </p:grpSpPr>
        <p:sp>
          <p:nvSpPr>
            <p:cNvPr id="35" name="CustomShape 11">
              <a:extLst>
                <a:ext uri="{FF2B5EF4-FFF2-40B4-BE49-F238E27FC236}">
                  <a16:creationId xmlns:a16="http://schemas.microsoft.com/office/drawing/2014/main" id="{48CB197F-3694-467F-AE1E-5DAD0535211B}"/>
                </a:ext>
              </a:extLst>
            </p:cNvPr>
            <p:cNvSpPr/>
            <p:nvPr/>
          </p:nvSpPr>
          <p:spPr>
            <a:xfrm>
              <a:off x="309422" y="875487"/>
              <a:ext cx="2253600" cy="88913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800" spc="-1" dirty="0">
                  <a:solidFill>
                    <a:srgbClr val="223F56"/>
                  </a:solidFill>
                  <a:latin typeface="+mj-lt"/>
                  <a:ea typeface="DejaVu Sans"/>
                </a:rPr>
                <a:t>Beginning of </a:t>
              </a:r>
              <a:r>
                <a:rPr lang="en-US" sz="800" b="1" spc="-1" dirty="0">
                  <a:solidFill>
                    <a:srgbClr val="223F56"/>
                  </a:solidFill>
                  <a:latin typeface="+mj-lt"/>
                  <a:ea typeface="DejaVu Sans"/>
                </a:rPr>
                <a:t>work at </a:t>
              </a:r>
              <a:r>
                <a:rPr lang="en-US" sz="800" b="1" spc="-1" dirty="0">
                  <a:solidFill>
                    <a:srgbClr val="FF0000"/>
                  </a:solidFill>
                  <a:latin typeface="+mj-lt"/>
                  <a:ea typeface="DejaVu Sans"/>
                </a:rPr>
                <a:t>the Medical University of </a:t>
              </a:r>
              <a:r>
                <a:rPr lang="en-US" sz="800" b="1" spc="-1" dirty="0" err="1">
                  <a:solidFill>
                    <a:srgbClr val="FF0000"/>
                  </a:solidFill>
                  <a:latin typeface="+mj-lt"/>
                  <a:ea typeface="DejaVu Sans"/>
                </a:rPr>
                <a:t>Gdańsk</a:t>
              </a:r>
              <a:r>
                <a:rPr lang="en-US" sz="800" b="1" spc="-1" dirty="0">
                  <a:solidFill>
                    <a:srgbClr val="FF0000"/>
                  </a:solidFill>
                  <a:latin typeface="+mj-lt"/>
                  <a:ea typeface="DejaVu Sans"/>
                </a:rPr>
                <a:t> (GUM) </a:t>
              </a:r>
              <a:r>
                <a:rPr lang="en-US" sz="800" spc="-1" dirty="0">
                  <a:solidFill>
                    <a:srgbClr val="223F56"/>
                  </a:solidFill>
                  <a:latin typeface="+mj-lt"/>
                  <a:ea typeface="DejaVu Sans"/>
                </a:rPr>
                <a:t>on the use of T-regulatory lymphocytes (TREG) in the treatment of type 1 diabetes (DM1)</a:t>
              </a:r>
              <a:endParaRPr lang="pl-PL" sz="800" spc="-1" dirty="0">
                <a:solidFill>
                  <a:srgbClr val="223F56"/>
                </a:solidFill>
                <a:latin typeface="+mj-lt"/>
              </a:endParaRPr>
            </a:p>
          </p:txBody>
        </p:sp>
        <p:sp>
          <p:nvSpPr>
            <p:cNvPr id="39" name="CustomShape 15">
              <a:extLst>
                <a:ext uri="{FF2B5EF4-FFF2-40B4-BE49-F238E27FC236}">
                  <a16:creationId xmlns:a16="http://schemas.microsoft.com/office/drawing/2014/main" id="{A7DF7C19-294D-43E9-8714-DEE60D822234}"/>
                </a:ext>
              </a:extLst>
            </p:cNvPr>
            <p:cNvSpPr/>
            <p:nvPr/>
          </p:nvSpPr>
          <p:spPr>
            <a:xfrm>
              <a:off x="1041277" y="1793180"/>
              <a:ext cx="59962" cy="1518741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solidFill>
              <a:srgbClr val="000000"/>
            </a:solidFill>
            <a:ln w="19080">
              <a:solidFill>
                <a:srgbClr val="223F56"/>
              </a:solidFill>
              <a:round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2" name="Grupa 11">
            <a:extLst>
              <a:ext uri="{FF2B5EF4-FFF2-40B4-BE49-F238E27FC236}">
                <a16:creationId xmlns:a16="http://schemas.microsoft.com/office/drawing/2014/main" id="{33F63E88-7A97-47A7-8816-A50D45AE1144}"/>
              </a:ext>
            </a:extLst>
          </p:cNvPr>
          <p:cNvGrpSpPr/>
          <p:nvPr/>
        </p:nvGrpSpPr>
        <p:grpSpPr>
          <a:xfrm>
            <a:off x="1227177" y="1839290"/>
            <a:ext cx="1721188" cy="980587"/>
            <a:chOff x="1839246" y="2037796"/>
            <a:chExt cx="2486160" cy="1416404"/>
          </a:xfrm>
        </p:grpSpPr>
        <p:sp>
          <p:nvSpPr>
            <p:cNvPr id="36" name="CustomShape 12">
              <a:extLst>
                <a:ext uri="{FF2B5EF4-FFF2-40B4-BE49-F238E27FC236}">
                  <a16:creationId xmlns:a16="http://schemas.microsoft.com/office/drawing/2014/main" id="{29B69292-AC3F-4943-A704-92BE25676C4E}"/>
                </a:ext>
              </a:extLst>
            </p:cNvPr>
            <p:cNvSpPr/>
            <p:nvPr/>
          </p:nvSpPr>
          <p:spPr>
            <a:xfrm>
              <a:off x="1839246" y="2037796"/>
              <a:ext cx="2486160" cy="106695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800" spc="-1" dirty="0" err="1">
                  <a:solidFill>
                    <a:srgbClr val="223F56"/>
                  </a:solidFill>
                  <a:latin typeface="+mj-lt"/>
                  <a:ea typeface="DejaVu Sans"/>
                </a:rPr>
                <a:t>GUMed</a:t>
              </a:r>
              <a:r>
                <a:rPr lang="en-US" sz="800" spc="-1" dirty="0">
                  <a:solidFill>
                    <a:srgbClr val="223F56"/>
                  </a:solidFill>
                  <a:latin typeface="+mj-lt"/>
                  <a:ea typeface="DejaVu Sans"/>
                </a:rPr>
                <a:t> gained support from the research and development program - STRATEGMED, which </a:t>
              </a:r>
              <a:r>
                <a:rPr lang="en-US" sz="800" b="1" spc="-1" dirty="0">
                  <a:solidFill>
                    <a:srgbClr val="223F56"/>
                  </a:solidFill>
                  <a:latin typeface="+mj-lt"/>
                  <a:ea typeface="DejaVu Sans"/>
                </a:rPr>
                <a:t>covered the costs of treatment of 34 patients </a:t>
              </a:r>
              <a:r>
                <a:rPr lang="en-US" sz="800" spc="-1" dirty="0">
                  <a:solidFill>
                    <a:srgbClr val="223F56"/>
                  </a:solidFill>
                  <a:latin typeface="+mj-lt"/>
                  <a:ea typeface="DejaVu Sans"/>
                </a:rPr>
                <a:t>with </a:t>
              </a:r>
              <a:r>
                <a:rPr lang="en-US" sz="800" b="1" spc="-1" dirty="0">
                  <a:solidFill>
                    <a:srgbClr val="223F56"/>
                  </a:solidFill>
                  <a:latin typeface="+mj-lt"/>
                  <a:ea typeface="DejaVu Sans"/>
                </a:rPr>
                <a:t>DM1</a:t>
              </a:r>
              <a:r>
                <a:rPr lang="en-US" sz="800" spc="-1" dirty="0">
                  <a:solidFill>
                    <a:srgbClr val="223F56"/>
                  </a:solidFill>
                  <a:latin typeface="+mj-lt"/>
                  <a:ea typeface="DejaVu Sans"/>
                </a:rPr>
                <a:t> and 12 patients with </a:t>
              </a:r>
              <a:r>
                <a:rPr lang="en-US" sz="800" b="1" spc="-1" dirty="0">
                  <a:solidFill>
                    <a:srgbClr val="223F56"/>
                  </a:solidFill>
                  <a:latin typeface="+mj-lt"/>
                  <a:ea typeface="DejaVu Sans"/>
                </a:rPr>
                <a:t>multiple sclerosis </a:t>
              </a:r>
              <a:endParaRPr lang="pl-PL" sz="800" spc="-1" dirty="0">
                <a:solidFill>
                  <a:srgbClr val="223F56"/>
                </a:solidFill>
                <a:latin typeface="+mj-lt"/>
              </a:endParaRPr>
            </a:p>
          </p:txBody>
        </p:sp>
        <p:sp>
          <p:nvSpPr>
            <p:cNvPr id="40" name="CustomShape 16">
              <a:extLst>
                <a:ext uri="{FF2B5EF4-FFF2-40B4-BE49-F238E27FC236}">
                  <a16:creationId xmlns:a16="http://schemas.microsoft.com/office/drawing/2014/main" id="{6DC34023-0C13-4CB8-938F-AF557471A424}"/>
                </a:ext>
              </a:extLst>
            </p:cNvPr>
            <p:cNvSpPr/>
            <p:nvPr/>
          </p:nvSpPr>
          <p:spPr>
            <a:xfrm>
              <a:off x="3874689" y="2995212"/>
              <a:ext cx="299510" cy="458988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solidFill>
              <a:srgbClr val="000000"/>
            </a:solidFill>
            <a:ln w="19080">
              <a:solidFill>
                <a:srgbClr val="223F56"/>
              </a:solidFill>
              <a:round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60" name="Grupa 59">
            <a:extLst>
              <a:ext uri="{FF2B5EF4-FFF2-40B4-BE49-F238E27FC236}">
                <a16:creationId xmlns:a16="http://schemas.microsoft.com/office/drawing/2014/main" id="{DD09959F-FC40-4A09-A51F-ADD9A8E82817}"/>
              </a:ext>
            </a:extLst>
          </p:cNvPr>
          <p:cNvGrpSpPr/>
          <p:nvPr/>
        </p:nvGrpSpPr>
        <p:grpSpPr>
          <a:xfrm>
            <a:off x="2183852" y="1131590"/>
            <a:ext cx="2294917" cy="1688289"/>
            <a:chOff x="3221111" y="1015562"/>
            <a:chExt cx="3314880" cy="2438640"/>
          </a:xfrm>
        </p:grpSpPr>
        <p:sp>
          <p:nvSpPr>
            <p:cNvPr id="38" name="CustomShape 14">
              <a:extLst>
                <a:ext uri="{FF2B5EF4-FFF2-40B4-BE49-F238E27FC236}">
                  <a16:creationId xmlns:a16="http://schemas.microsoft.com/office/drawing/2014/main" id="{99CD2A6B-01DD-4181-852C-7C1F452B53F8}"/>
                </a:ext>
              </a:extLst>
            </p:cNvPr>
            <p:cNvSpPr/>
            <p:nvPr/>
          </p:nvSpPr>
          <p:spPr>
            <a:xfrm>
              <a:off x="3221111" y="1015562"/>
              <a:ext cx="3314880" cy="71130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800" b="1" spc="-1" dirty="0">
                  <a:solidFill>
                    <a:srgbClr val="223F56"/>
                  </a:solidFill>
                  <a:latin typeface="+mj-lt"/>
                  <a:ea typeface="DejaVu Sans"/>
                </a:rPr>
                <a:t> Co-financing from </a:t>
              </a:r>
              <a:r>
                <a:rPr lang="en-US" sz="800" b="1" spc="-1" dirty="0" err="1">
                  <a:solidFill>
                    <a:srgbClr val="223F56"/>
                  </a:solidFill>
                  <a:latin typeface="+mj-lt"/>
                  <a:ea typeface="DejaVu Sans"/>
                </a:rPr>
                <a:t>NCBiR</a:t>
              </a:r>
              <a:r>
                <a:rPr lang="en-US" sz="800" b="1" spc="-1" dirty="0">
                  <a:solidFill>
                    <a:srgbClr val="223F56"/>
                  </a:solidFill>
                  <a:latin typeface="+mj-lt"/>
                  <a:ea typeface="DejaVu Sans"/>
                </a:rPr>
                <a:t> (€1.5M) </a:t>
              </a:r>
              <a:r>
                <a:rPr lang="en-US" sz="800" spc="-1" dirty="0">
                  <a:solidFill>
                    <a:srgbClr val="223F56"/>
                  </a:solidFill>
                  <a:latin typeface="+mj-lt"/>
                  <a:ea typeface="DejaVu Sans"/>
                </a:rPr>
                <a:t>to increase the efficiency of the TREG multiplication process, and development of a strategy to enter the US market (GO_GLOBAL)</a:t>
              </a:r>
              <a:endParaRPr lang="pl-PL" sz="800" spc="-1" dirty="0">
                <a:solidFill>
                  <a:srgbClr val="223F56"/>
                </a:solidFill>
                <a:latin typeface="+mj-lt"/>
              </a:endParaRPr>
            </a:p>
          </p:txBody>
        </p:sp>
        <p:sp>
          <p:nvSpPr>
            <p:cNvPr id="41" name="CustomShape 17">
              <a:extLst>
                <a:ext uri="{FF2B5EF4-FFF2-40B4-BE49-F238E27FC236}">
                  <a16:creationId xmlns:a16="http://schemas.microsoft.com/office/drawing/2014/main" id="{E093DB4C-A58B-4439-AC03-D5DCDCC89D8C}"/>
                </a:ext>
              </a:extLst>
            </p:cNvPr>
            <p:cNvSpPr/>
            <p:nvPr/>
          </p:nvSpPr>
          <p:spPr>
            <a:xfrm>
              <a:off x="4829237" y="1812371"/>
              <a:ext cx="136600" cy="1641831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solidFill>
              <a:srgbClr val="000000"/>
            </a:solidFill>
            <a:ln w="19080">
              <a:solidFill>
                <a:srgbClr val="223F56"/>
              </a:solidFill>
              <a:round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387" name="Grupa 386">
            <a:extLst>
              <a:ext uri="{FF2B5EF4-FFF2-40B4-BE49-F238E27FC236}">
                <a16:creationId xmlns:a16="http://schemas.microsoft.com/office/drawing/2014/main" id="{EE95AB1D-8BB9-4FFB-9E31-C9EEAA242413}"/>
              </a:ext>
            </a:extLst>
          </p:cNvPr>
          <p:cNvGrpSpPr/>
          <p:nvPr/>
        </p:nvGrpSpPr>
        <p:grpSpPr>
          <a:xfrm>
            <a:off x="3352531" y="2977097"/>
            <a:ext cx="1463483" cy="1101396"/>
            <a:chOff x="4909203" y="3681291"/>
            <a:chExt cx="2113920" cy="1590904"/>
          </a:xfrm>
        </p:grpSpPr>
        <p:sp>
          <p:nvSpPr>
            <p:cNvPr id="37" name="CustomShape 13">
              <a:extLst>
                <a:ext uri="{FF2B5EF4-FFF2-40B4-BE49-F238E27FC236}">
                  <a16:creationId xmlns:a16="http://schemas.microsoft.com/office/drawing/2014/main" id="{C129FBDC-329F-4CF4-9F4F-67DDD216CC50}"/>
                </a:ext>
              </a:extLst>
            </p:cNvPr>
            <p:cNvSpPr/>
            <p:nvPr/>
          </p:nvSpPr>
          <p:spPr>
            <a:xfrm>
              <a:off x="4909203" y="4533475"/>
              <a:ext cx="2113920" cy="7387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800" spc="-1" dirty="0">
                  <a:solidFill>
                    <a:srgbClr val="223F56"/>
                  </a:solidFill>
                  <a:latin typeface="+mj-lt"/>
                  <a:ea typeface="DejaVu Sans"/>
                </a:rPr>
                <a:t>EMP </a:t>
              </a:r>
              <a:r>
                <a:rPr lang="en-US" sz="800" b="1" spc="-1" dirty="0">
                  <a:solidFill>
                    <a:srgbClr val="223F56"/>
                  </a:solidFill>
                  <a:latin typeface="+mj-lt"/>
                  <a:ea typeface="DejaVu Sans"/>
                </a:rPr>
                <a:t>granted by the EMA to the status of ATMP </a:t>
              </a:r>
              <a:r>
                <a:rPr lang="en-US" sz="800" spc="-1" dirty="0">
                  <a:solidFill>
                    <a:srgbClr val="223F56"/>
                  </a:solidFill>
                  <a:latin typeface="+mj-lt"/>
                  <a:ea typeface="DejaVu Sans"/>
                </a:rPr>
                <a:t>and the resulting Hospital Exemption procedure</a:t>
              </a:r>
              <a:endParaRPr lang="pl-PL" sz="800" spc="-1" dirty="0">
                <a:solidFill>
                  <a:srgbClr val="223F56"/>
                </a:solidFill>
                <a:latin typeface="+mj-lt"/>
              </a:endParaRPr>
            </a:p>
          </p:txBody>
        </p:sp>
        <p:sp>
          <p:nvSpPr>
            <p:cNvPr id="42" name="CustomShape 18">
              <a:extLst>
                <a:ext uri="{FF2B5EF4-FFF2-40B4-BE49-F238E27FC236}">
                  <a16:creationId xmlns:a16="http://schemas.microsoft.com/office/drawing/2014/main" id="{38E2B703-529F-47ED-A852-4EC7F760A836}"/>
                </a:ext>
              </a:extLst>
            </p:cNvPr>
            <p:cNvSpPr/>
            <p:nvPr/>
          </p:nvSpPr>
          <p:spPr>
            <a:xfrm flipV="1">
              <a:off x="5626563" y="3681291"/>
              <a:ext cx="228075" cy="846429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solidFill>
              <a:srgbClr val="000000"/>
            </a:solidFill>
            <a:ln w="19080">
              <a:solidFill>
                <a:srgbClr val="223F56"/>
              </a:solidFill>
              <a:round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386" name="Grupa 385">
            <a:extLst>
              <a:ext uri="{FF2B5EF4-FFF2-40B4-BE49-F238E27FC236}">
                <a16:creationId xmlns:a16="http://schemas.microsoft.com/office/drawing/2014/main" id="{FB933896-303E-43A1-9D78-0A1B2D589383}"/>
              </a:ext>
            </a:extLst>
          </p:cNvPr>
          <p:cNvGrpSpPr/>
          <p:nvPr/>
        </p:nvGrpSpPr>
        <p:grpSpPr>
          <a:xfrm>
            <a:off x="2543858" y="2998221"/>
            <a:ext cx="1144717" cy="1649736"/>
            <a:chOff x="3741119" y="3711805"/>
            <a:chExt cx="1653480" cy="2382950"/>
          </a:xfrm>
        </p:grpSpPr>
        <p:sp>
          <p:nvSpPr>
            <p:cNvPr id="44" name="CustomShape 20">
              <a:extLst>
                <a:ext uri="{FF2B5EF4-FFF2-40B4-BE49-F238E27FC236}">
                  <a16:creationId xmlns:a16="http://schemas.microsoft.com/office/drawing/2014/main" id="{F3012CDD-93B4-4786-BC39-402A7E2D31CC}"/>
                </a:ext>
              </a:extLst>
            </p:cNvPr>
            <p:cNvSpPr/>
            <p:nvPr/>
          </p:nvSpPr>
          <p:spPr>
            <a:xfrm>
              <a:off x="3741119" y="5540714"/>
              <a:ext cx="1653480" cy="55404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800" b="1" spc="-1" dirty="0">
                  <a:solidFill>
                    <a:srgbClr val="223F56"/>
                  </a:solidFill>
                  <a:latin typeface="+mj-lt"/>
                  <a:ea typeface="DejaVu Sans"/>
                </a:rPr>
                <a:t>Exclusive license from GUM </a:t>
              </a:r>
              <a:r>
                <a:rPr lang="en-US" sz="800" spc="-1" dirty="0">
                  <a:solidFill>
                    <a:srgbClr val="223F56"/>
                  </a:solidFill>
                  <a:latin typeface="+mj-lt"/>
                  <a:ea typeface="DejaVu Sans"/>
                </a:rPr>
                <a:t>for use of TREG method in DM1.</a:t>
              </a:r>
              <a:endParaRPr lang="pl-PL" sz="800" spc="-1" dirty="0">
                <a:solidFill>
                  <a:srgbClr val="223F56"/>
                </a:solidFill>
                <a:latin typeface="+mj-lt"/>
              </a:endParaRPr>
            </a:p>
          </p:txBody>
        </p:sp>
        <p:sp>
          <p:nvSpPr>
            <p:cNvPr id="46" name="CustomShape 22">
              <a:extLst>
                <a:ext uri="{FF2B5EF4-FFF2-40B4-BE49-F238E27FC236}">
                  <a16:creationId xmlns:a16="http://schemas.microsoft.com/office/drawing/2014/main" id="{7B52509B-7B17-46F8-9620-1D2E1B000C96}"/>
                </a:ext>
              </a:extLst>
            </p:cNvPr>
            <p:cNvSpPr/>
            <p:nvPr/>
          </p:nvSpPr>
          <p:spPr>
            <a:xfrm flipV="1">
              <a:off x="4530241" y="3711805"/>
              <a:ext cx="423008" cy="1743408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solidFill>
              <a:srgbClr val="000000"/>
            </a:solidFill>
            <a:ln w="19080">
              <a:solidFill>
                <a:srgbClr val="223F56"/>
              </a:solidFill>
              <a:round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61" name="Grupa 60">
            <a:extLst>
              <a:ext uri="{FF2B5EF4-FFF2-40B4-BE49-F238E27FC236}">
                <a16:creationId xmlns:a16="http://schemas.microsoft.com/office/drawing/2014/main" id="{7B9F734E-190C-4F02-8118-3CD835244BA1}"/>
              </a:ext>
            </a:extLst>
          </p:cNvPr>
          <p:cNvGrpSpPr/>
          <p:nvPr/>
        </p:nvGrpSpPr>
        <p:grpSpPr>
          <a:xfrm>
            <a:off x="3836193" y="1855512"/>
            <a:ext cx="1150874" cy="964366"/>
            <a:chOff x="5607826" y="2061227"/>
            <a:chExt cx="1662375" cy="1392974"/>
          </a:xfrm>
        </p:grpSpPr>
        <p:sp>
          <p:nvSpPr>
            <p:cNvPr id="48" name="CustomShape 24">
              <a:extLst>
                <a:ext uri="{FF2B5EF4-FFF2-40B4-BE49-F238E27FC236}">
                  <a16:creationId xmlns:a16="http://schemas.microsoft.com/office/drawing/2014/main" id="{CDCCC27E-A6FB-43CC-ADA7-D483F1DA290F}"/>
                </a:ext>
              </a:extLst>
            </p:cNvPr>
            <p:cNvSpPr/>
            <p:nvPr/>
          </p:nvSpPr>
          <p:spPr>
            <a:xfrm>
              <a:off x="5607826" y="2061227"/>
              <a:ext cx="1314360" cy="711307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800" b="1" spc="-1" dirty="0">
                  <a:solidFill>
                    <a:srgbClr val="FF0000"/>
                  </a:solidFill>
                  <a:latin typeface="+mj-lt"/>
                  <a:ea typeface="DejaVu Sans"/>
                </a:rPr>
                <a:t>Grant from the EU SME Instrument </a:t>
              </a:r>
              <a:r>
                <a:rPr lang="en-US" sz="800" b="1" spc="-1" dirty="0">
                  <a:solidFill>
                    <a:srgbClr val="223F56"/>
                  </a:solidFill>
                  <a:latin typeface="+mj-lt"/>
                  <a:ea typeface="DejaVu Sans"/>
                </a:rPr>
                <a:t>Phase 2 program (€2.5M) </a:t>
              </a:r>
              <a:endParaRPr lang="pl-PL" sz="800" spc="-1" dirty="0">
                <a:solidFill>
                  <a:srgbClr val="223F56"/>
                </a:solidFill>
                <a:latin typeface="+mj-lt"/>
              </a:endParaRPr>
            </a:p>
          </p:txBody>
        </p:sp>
        <p:sp>
          <p:nvSpPr>
            <p:cNvPr id="49" name="CustomShape 25">
              <a:extLst>
                <a:ext uri="{FF2B5EF4-FFF2-40B4-BE49-F238E27FC236}">
                  <a16:creationId xmlns:a16="http://schemas.microsoft.com/office/drawing/2014/main" id="{75EE6EDF-5E85-4DC2-9CE9-8331C517C281}"/>
                </a:ext>
              </a:extLst>
            </p:cNvPr>
            <p:cNvSpPr/>
            <p:nvPr/>
          </p:nvSpPr>
          <p:spPr>
            <a:xfrm>
              <a:off x="6622202" y="2768598"/>
              <a:ext cx="647999" cy="685603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solidFill>
              <a:srgbClr val="000000"/>
            </a:solidFill>
            <a:ln w="19080">
              <a:solidFill>
                <a:srgbClr val="223F56"/>
              </a:solidFill>
              <a:round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388" name="Grupa 387">
            <a:extLst>
              <a:ext uri="{FF2B5EF4-FFF2-40B4-BE49-F238E27FC236}">
                <a16:creationId xmlns:a16="http://schemas.microsoft.com/office/drawing/2014/main" id="{E436CC66-1A0F-417C-BF12-73E677E35FB6}"/>
              </a:ext>
            </a:extLst>
          </p:cNvPr>
          <p:cNvGrpSpPr/>
          <p:nvPr/>
        </p:nvGrpSpPr>
        <p:grpSpPr>
          <a:xfrm>
            <a:off x="3963852" y="2998221"/>
            <a:ext cx="1426683" cy="1544972"/>
            <a:chOff x="5961591" y="3707317"/>
            <a:chExt cx="2060765" cy="2231625"/>
          </a:xfrm>
        </p:grpSpPr>
        <p:sp>
          <p:nvSpPr>
            <p:cNvPr id="47" name="CustomShape 23">
              <a:extLst>
                <a:ext uri="{FF2B5EF4-FFF2-40B4-BE49-F238E27FC236}">
                  <a16:creationId xmlns:a16="http://schemas.microsoft.com/office/drawing/2014/main" id="{4B425E67-C1FA-490D-80BE-ADB71834AC69}"/>
                </a:ext>
              </a:extLst>
            </p:cNvPr>
            <p:cNvSpPr/>
            <p:nvPr/>
          </p:nvSpPr>
          <p:spPr>
            <a:xfrm flipV="1">
              <a:off x="6859010" y="3707317"/>
              <a:ext cx="1163346" cy="1773518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solidFill>
              <a:srgbClr val="000000"/>
            </a:solidFill>
            <a:ln w="19080">
              <a:solidFill>
                <a:srgbClr val="223F56"/>
              </a:solidFill>
              <a:round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" name="CustomShape 28">
              <a:extLst>
                <a:ext uri="{FF2B5EF4-FFF2-40B4-BE49-F238E27FC236}">
                  <a16:creationId xmlns:a16="http://schemas.microsoft.com/office/drawing/2014/main" id="{63B6FCD5-E8D5-49C3-A327-ED4EEBB3C9BD}"/>
                </a:ext>
              </a:extLst>
            </p:cNvPr>
            <p:cNvSpPr/>
            <p:nvPr/>
          </p:nvSpPr>
          <p:spPr>
            <a:xfrm>
              <a:off x="5961591" y="5569582"/>
              <a:ext cx="1653483" cy="3693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800" spc="-1" dirty="0">
                  <a:solidFill>
                    <a:srgbClr val="223F56"/>
                  </a:solidFill>
                  <a:latin typeface="+mj-lt"/>
                  <a:ea typeface="DejaVu Sans"/>
                </a:rPr>
                <a:t>Commencement of </a:t>
              </a:r>
              <a:r>
                <a:rPr lang="pl-PL" sz="800" b="1" spc="-1" dirty="0">
                  <a:solidFill>
                    <a:srgbClr val="223F56"/>
                  </a:solidFill>
                  <a:latin typeface="+mj-lt"/>
                  <a:ea typeface="DejaVu Sans"/>
                </a:rPr>
                <a:t>HE</a:t>
              </a:r>
              <a:r>
                <a:rPr lang="en-US" sz="800" b="1" spc="-1" dirty="0">
                  <a:solidFill>
                    <a:srgbClr val="223F56"/>
                  </a:solidFill>
                  <a:latin typeface="+mj-lt"/>
                  <a:ea typeface="DejaVu Sans"/>
                </a:rPr>
                <a:t> therapies</a:t>
              </a:r>
              <a:r>
                <a:rPr lang="en-US" sz="800" spc="-1" dirty="0">
                  <a:solidFill>
                    <a:srgbClr val="223F56"/>
                  </a:solidFill>
                  <a:latin typeface="+mj-lt"/>
                  <a:ea typeface="DejaVu Sans"/>
                </a:rPr>
                <a:t> at GUM</a:t>
              </a:r>
              <a:endParaRPr lang="pl-PL" sz="800" spc="-1" dirty="0">
                <a:solidFill>
                  <a:srgbClr val="223F56"/>
                </a:solidFill>
                <a:latin typeface="+mj-lt"/>
              </a:endParaRPr>
            </a:p>
          </p:txBody>
        </p:sp>
      </p:grpSp>
      <p:grpSp>
        <p:nvGrpSpPr>
          <p:cNvPr id="63" name="Grupa 62">
            <a:extLst>
              <a:ext uri="{FF2B5EF4-FFF2-40B4-BE49-F238E27FC236}">
                <a16:creationId xmlns:a16="http://schemas.microsoft.com/office/drawing/2014/main" id="{AD00A7F3-9A41-4B24-A3FC-4600B7E83F55}"/>
              </a:ext>
            </a:extLst>
          </p:cNvPr>
          <p:cNvGrpSpPr/>
          <p:nvPr/>
        </p:nvGrpSpPr>
        <p:grpSpPr>
          <a:xfrm>
            <a:off x="425647" y="3017520"/>
            <a:ext cx="2418037" cy="1329341"/>
            <a:chOff x="681480" y="3739680"/>
            <a:chExt cx="3492720" cy="1920159"/>
          </a:xfrm>
        </p:grpSpPr>
        <p:sp>
          <p:nvSpPr>
            <p:cNvPr id="43" name="CustomShape 19">
              <a:extLst>
                <a:ext uri="{FF2B5EF4-FFF2-40B4-BE49-F238E27FC236}">
                  <a16:creationId xmlns:a16="http://schemas.microsoft.com/office/drawing/2014/main" id="{03F86768-8BB9-477B-A568-FF50D73E2080}"/>
                </a:ext>
              </a:extLst>
            </p:cNvPr>
            <p:cNvSpPr/>
            <p:nvPr/>
          </p:nvSpPr>
          <p:spPr>
            <a:xfrm>
              <a:off x="681480" y="4592880"/>
              <a:ext cx="1548720" cy="106695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800" b="1" spc="-1" dirty="0">
                  <a:solidFill>
                    <a:srgbClr val="223F56"/>
                  </a:solidFill>
                  <a:latin typeface="+mj-lt"/>
                  <a:ea typeface="DejaVu Sans"/>
                </a:rPr>
                <a:t>Grant of Polish patent </a:t>
              </a:r>
              <a:r>
                <a:rPr lang="en-US" sz="800" spc="-1" dirty="0">
                  <a:solidFill>
                    <a:srgbClr val="223F56"/>
                  </a:solidFill>
                  <a:latin typeface="+mj-lt"/>
                  <a:ea typeface="DejaVu Sans"/>
                </a:rPr>
                <a:t>for the use of the TREG method in DM1 (2014) and submission </a:t>
              </a:r>
              <a:r>
                <a:rPr lang="en-US" sz="800" b="1" spc="-1" dirty="0">
                  <a:solidFill>
                    <a:srgbClr val="223F56"/>
                  </a:solidFill>
                  <a:latin typeface="+mj-lt"/>
                  <a:ea typeface="DejaVu Sans"/>
                </a:rPr>
                <a:t>of applications in EU </a:t>
              </a:r>
              <a:r>
                <a:rPr lang="en-US" sz="800" spc="-1" dirty="0">
                  <a:solidFill>
                    <a:srgbClr val="223F56"/>
                  </a:solidFill>
                  <a:latin typeface="+mj-lt"/>
                  <a:ea typeface="DejaVu Sans"/>
                </a:rPr>
                <a:t>(2013) and </a:t>
              </a:r>
              <a:r>
                <a:rPr lang="en-US" sz="800" b="1" spc="-1" dirty="0">
                  <a:solidFill>
                    <a:srgbClr val="223F56"/>
                  </a:solidFill>
                  <a:latin typeface="+mj-lt"/>
                  <a:ea typeface="DejaVu Sans"/>
                </a:rPr>
                <a:t>USA</a:t>
              </a:r>
              <a:r>
                <a:rPr lang="en-US" sz="800" spc="-1" dirty="0">
                  <a:solidFill>
                    <a:srgbClr val="223F56"/>
                  </a:solidFill>
                  <a:latin typeface="+mj-lt"/>
                  <a:ea typeface="DejaVu Sans"/>
                </a:rPr>
                <a:t> (2014)</a:t>
              </a:r>
              <a:endParaRPr lang="pl-PL" sz="800" spc="-1" dirty="0">
                <a:solidFill>
                  <a:srgbClr val="223F56"/>
                </a:solidFill>
                <a:latin typeface="+mj-lt"/>
              </a:endParaRPr>
            </a:p>
          </p:txBody>
        </p:sp>
        <p:sp>
          <p:nvSpPr>
            <p:cNvPr id="45" name="CustomShape 21">
              <a:extLst>
                <a:ext uri="{FF2B5EF4-FFF2-40B4-BE49-F238E27FC236}">
                  <a16:creationId xmlns:a16="http://schemas.microsoft.com/office/drawing/2014/main" id="{8ACC7C92-D44D-4A03-BFA4-82A05C7302D9}"/>
                </a:ext>
              </a:extLst>
            </p:cNvPr>
            <p:cNvSpPr/>
            <p:nvPr/>
          </p:nvSpPr>
          <p:spPr>
            <a:xfrm flipV="1">
              <a:off x="1584000" y="3739680"/>
              <a:ext cx="1654200" cy="78804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solidFill>
              <a:srgbClr val="000000"/>
            </a:solidFill>
            <a:ln w="19080">
              <a:solidFill>
                <a:srgbClr val="223F56"/>
              </a:solidFill>
              <a:round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" name="CustomShape 29">
              <a:extLst>
                <a:ext uri="{FF2B5EF4-FFF2-40B4-BE49-F238E27FC236}">
                  <a16:creationId xmlns:a16="http://schemas.microsoft.com/office/drawing/2014/main" id="{E0A4E04E-51D4-4396-99C6-7B8DD3ACB3FE}"/>
                </a:ext>
              </a:extLst>
            </p:cNvPr>
            <p:cNvSpPr/>
            <p:nvPr/>
          </p:nvSpPr>
          <p:spPr>
            <a:xfrm flipV="1">
              <a:off x="1584000" y="3739680"/>
              <a:ext cx="2590200" cy="78804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solidFill>
              <a:srgbClr val="000000"/>
            </a:solidFill>
            <a:ln w="19080">
              <a:solidFill>
                <a:srgbClr val="223F56"/>
              </a:solidFill>
              <a:round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384" name="Grupa 383">
            <a:extLst>
              <a:ext uri="{FF2B5EF4-FFF2-40B4-BE49-F238E27FC236}">
                <a16:creationId xmlns:a16="http://schemas.microsoft.com/office/drawing/2014/main" id="{70CF6F15-0ECC-41F5-A88F-537B01144FBB}"/>
              </a:ext>
            </a:extLst>
          </p:cNvPr>
          <p:cNvGrpSpPr/>
          <p:nvPr/>
        </p:nvGrpSpPr>
        <p:grpSpPr>
          <a:xfrm>
            <a:off x="1776143" y="3017519"/>
            <a:ext cx="1494484" cy="1075431"/>
            <a:chOff x="2632200" y="3739678"/>
            <a:chExt cx="2158699" cy="1553399"/>
          </a:xfrm>
        </p:grpSpPr>
        <p:sp>
          <p:nvSpPr>
            <p:cNvPr id="50" name="CustomShape 26">
              <a:extLst>
                <a:ext uri="{FF2B5EF4-FFF2-40B4-BE49-F238E27FC236}">
                  <a16:creationId xmlns:a16="http://schemas.microsoft.com/office/drawing/2014/main" id="{1C30AFC7-2276-409C-B542-40DD28C1E9C4}"/>
                </a:ext>
              </a:extLst>
            </p:cNvPr>
            <p:cNvSpPr/>
            <p:nvPr/>
          </p:nvSpPr>
          <p:spPr>
            <a:xfrm>
              <a:off x="2632200" y="4581771"/>
              <a:ext cx="1813321" cy="71130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800" b="1" spc="-1" dirty="0" err="1">
                  <a:solidFill>
                    <a:srgbClr val="FF0000"/>
                  </a:solidFill>
                  <a:latin typeface="+mj-lt"/>
                  <a:ea typeface="DejaVu Sans"/>
                </a:rPr>
                <a:t>PolTREG</a:t>
              </a:r>
              <a:r>
                <a:rPr lang="en-US" sz="800" b="1" spc="-1" dirty="0">
                  <a:solidFill>
                    <a:srgbClr val="FF0000"/>
                  </a:solidFill>
                  <a:latin typeface="+mj-lt"/>
                  <a:ea typeface="DejaVu Sans"/>
                </a:rPr>
                <a:t> established </a:t>
              </a:r>
              <a:r>
                <a:rPr lang="en-US" sz="800" spc="-1" dirty="0">
                  <a:solidFill>
                    <a:srgbClr val="223F56"/>
                  </a:solidFill>
                  <a:latin typeface="+mj-lt"/>
                  <a:ea typeface="DejaVu Sans"/>
                </a:rPr>
                <a:t>as a spin-off from the Medical University of </a:t>
              </a:r>
              <a:r>
                <a:rPr lang="en-US" sz="800" spc="-1" dirty="0" err="1">
                  <a:solidFill>
                    <a:srgbClr val="223F56"/>
                  </a:solidFill>
                  <a:latin typeface="+mj-lt"/>
                  <a:ea typeface="DejaVu Sans"/>
                </a:rPr>
                <a:t>Gdańsk</a:t>
              </a:r>
              <a:r>
                <a:rPr lang="en-US" sz="800" spc="-1" dirty="0">
                  <a:solidFill>
                    <a:srgbClr val="223F56"/>
                  </a:solidFill>
                  <a:latin typeface="+mj-lt"/>
                  <a:ea typeface="DejaVu Sans"/>
                </a:rPr>
                <a:t> (MUG) </a:t>
              </a:r>
              <a:endParaRPr lang="pl-PL" sz="800" spc="-1" dirty="0">
                <a:solidFill>
                  <a:srgbClr val="223F56"/>
                </a:solidFill>
                <a:latin typeface="+mj-lt"/>
              </a:endParaRPr>
            </a:p>
          </p:txBody>
        </p:sp>
        <p:sp>
          <p:nvSpPr>
            <p:cNvPr id="54" name="CustomShape 30">
              <a:extLst>
                <a:ext uri="{FF2B5EF4-FFF2-40B4-BE49-F238E27FC236}">
                  <a16:creationId xmlns:a16="http://schemas.microsoft.com/office/drawing/2014/main" id="{6349887A-947F-4D07-9FB5-5EC9A4A77712}"/>
                </a:ext>
              </a:extLst>
            </p:cNvPr>
            <p:cNvSpPr/>
            <p:nvPr/>
          </p:nvSpPr>
          <p:spPr>
            <a:xfrm flipV="1">
              <a:off x="3874692" y="3739678"/>
              <a:ext cx="916207" cy="826198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solidFill>
              <a:srgbClr val="000000"/>
            </a:solidFill>
            <a:ln w="19080">
              <a:solidFill>
                <a:srgbClr val="223F56"/>
              </a:solidFill>
              <a:round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62" name="Grupa 61">
            <a:extLst>
              <a:ext uri="{FF2B5EF4-FFF2-40B4-BE49-F238E27FC236}">
                <a16:creationId xmlns:a16="http://schemas.microsoft.com/office/drawing/2014/main" id="{A14BDEF6-1932-4246-A8DD-168AB08BC4B4}"/>
              </a:ext>
            </a:extLst>
          </p:cNvPr>
          <p:cNvGrpSpPr/>
          <p:nvPr/>
        </p:nvGrpSpPr>
        <p:grpSpPr>
          <a:xfrm>
            <a:off x="4567603" y="1138624"/>
            <a:ext cx="1225218" cy="1681256"/>
            <a:chOff x="6664307" y="1025720"/>
            <a:chExt cx="1769760" cy="2428481"/>
          </a:xfrm>
        </p:grpSpPr>
        <p:sp>
          <p:nvSpPr>
            <p:cNvPr id="55" name="CustomShape 31">
              <a:extLst>
                <a:ext uri="{FF2B5EF4-FFF2-40B4-BE49-F238E27FC236}">
                  <a16:creationId xmlns:a16="http://schemas.microsoft.com/office/drawing/2014/main" id="{4A9AF418-C07B-4CE3-95C5-04081B479BF4}"/>
                </a:ext>
              </a:extLst>
            </p:cNvPr>
            <p:cNvSpPr/>
            <p:nvPr/>
          </p:nvSpPr>
          <p:spPr>
            <a:xfrm>
              <a:off x="6664307" y="1025720"/>
              <a:ext cx="1769760" cy="92340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800" b="1" spc="-1" dirty="0">
                  <a:solidFill>
                    <a:srgbClr val="223F56"/>
                  </a:solidFill>
                  <a:latin typeface="+mj-lt"/>
                  <a:ea typeface="DejaVu Sans"/>
                </a:rPr>
                <a:t>Horizon 2020 grant</a:t>
              </a:r>
              <a:r>
                <a:rPr lang="en-US" sz="800" spc="-1" dirty="0">
                  <a:solidFill>
                    <a:srgbClr val="223F56"/>
                  </a:solidFill>
                  <a:latin typeface="+mj-lt"/>
                  <a:ea typeface="DejaVu Sans"/>
                </a:rPr>
                <a:t> for the preparation of pivotal trial and registration granted by European Commission </a:t>
              </a:r>
              <a:endParaRPr lang="pl-PL" sz="800" spc="-1" dirty="0">
                <a:solidFill>
                  <a:srgbClr val="223F56"/>
                </a:solidFill>
                <a:latin typeface="+mj-lt"/>
              </a:endParaRPr>
            </a:p>
          </p:txBody>
        </p:sp>
        <p:sp>
          <p:nvSpPr>
            <p:cNvPr id="56" name="CustomShape 32">
              <a:extLst>
                <a:ext uri="{FF2B5EF4-FFF2-40B4-BE49-F238E27FC236}">
                  <a16:creationId xmlns:a16="http://schemas.microsoft.com/office/drawing/2014/main" id="{94948E04-DA34-456C-B7C3-25047F7C80DD}"/>
                </a:ext>
              </a:extLst>
            </p:cNvPr>
            <p:cNvSpPr/>
            <p:nvPr/>
          </p:nvSpPr>
          <p:spPr>
            <a:xfrm>
              <a:off x="7347799" y="1994029"/>
              <a:ext cx="66039" cy="1460172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solidFill>
              <a:srgbClr val="000000"/>
            </a:solidFill>
            <a:ln w="19080">
              <a:solidFill>
                <a:srgbClr val="223F56"/>
              </a:solidFill>
              <a:round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389" name="Grupa 388">
            <a:extLst>
              <a:ext uri="{FF2B5EF4-FFF2-40B4-BE49-F238E27FC236}">
                <a16:creationId xmlns:a16="http://schemas.microsoft.com/office/drawing/2014/main" id="{2B275BED-8B34-41ED-AAE9-D1B993132802}"/>
              </a:ext>
            </a:extLst>
          </p:cNvPr>
          <p:cNvGrpSpPr/>
          <p:nvPr/>
        </p:nvGrpSpPr>
        <p:grpSpPr>
          <a:xfrm>
            <a:off x="5063649" y="2998222"/>
            <a:ext cx="876296" cy="1219590"/>
            <a:chOff x="7582209" y="3763445"/>
            <a:chExt cx="1265760" cy="1710902"/>
          </a:xfrm>
        </p:grpSpPr>
        <p:sp>
          <p:nvSpPr>
            <p:cNvPr id="57" name="CustomShape 33">
              <a:extLst>
                <a:ext uri="{FF2B5EF4-FFF2-40B4-BE49-F238E27FC236}">
                  <a16:creationId xmlns:a16="http://schemas.microsoft.com/office/drawing/2014/main" id="{B25310AE-AE20-4809-BBBF-AC58F35E015C}"/>
                </a:ext>
              </a:extLst>
            </p:cNvPr>
            <p:cNvSpPr/>
            <p:nvPr/>
          </p:nvSpPr>
          <p:spPr>
            <a:xfrm>
              <a:off x="7582209" y="4735626"/>
              <a:ext cx="1265760" cy="73872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800" spc="-1" dirty="0">
                  <a:solidFill>
                    <a:srgbClr val="223F56"/>
                  </a:solidFill>
                  <a:latin typeface="+mj-lt"/>
                  <a:ea typeface="DejaVu Sans"/>
                </a:rPr>
                <a:t>Filing of Pediatric investigation plan (in coop. with </a:t>
              </a:r>
              <a:r>
                <a:rPr lang="en-US" sz="800" spc="-1" dirty="0" err="1">
                  <a:solidFill>
                    <a:srgbClr val="223F56"/>
                  </a:solidFill>
                  <a:latin typeface="+mj-lt"/>
                  <a:ea typeface="DejaVu Sans"/>
                </a:rPr>
                <a:t>Parexel</a:t>
              </a:r>
              <a:r>
                <a:rPr lang="en-US" sz="800" spc="-1" dirty="0">
                  <a:solidFill>
                    <a:srgbClr val="223F56"/>
                  </a:solidFill>
                  <a:latin typeface="+mj-lt"/>
                  <a:ea typeface="DejaVu Sans"/>
                </a:rPr>
                <a:t>) </a:t>
              </a:r>
              <a:endParaRPr lang="pl-PL" sz="800" spc="-1" dirty="0">
                <a:solidFill>
                  <a:srgbClr val="223F56"/>
                </a:solidFill>
                <a:latin typeface="+mj-lt"/>
              </a:endParaRPr>
            </a:p>
          </p:txBody>
        </p:sp>
        <p:sp>
          <p:nvSpPr>
            <p:cNvPr id="58" name="CustomShape 34">
              <a:extLst>
                <a:ext uri="{FF2B5EF4-FFF2-40B4-BE49-F238E27FC236}">
                  <a16:creationId xmlns:a16="http://schemas.microsoft.com/office/drawing/2014/main" id="{F7C10C25-1E8A-407B-A5DB-088134EE1571}"/>
                </a:ext>
              </a:extLst>
            </p:cNvPr>
            <p:cNvSpPr/>
            <p:nvPr/>
          </p:nvSpPr>
          <p:spPr>
            <a:xfrm flipH="1" flipV="1">
              <a:off x="8146121" y="3763445"/>
              <a:ext cx="66039" cy="89394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solidFill>
              <a:srgbClr val="000000"/>
            </a:solidFill>
            <a:ln w="19080">
              <a:solidFill>
                <a:srgbClr val="223F56"/>
              </a:solidFill>
              <a:round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9" name="CustomShape 35">
            <a:extLst>
              <a:ext uri="{FF2B5EF4-FFF2-40B4-BE49-F238E27FC236}">
                <a16:creationId xmlns:a16="http://schemas.microsoft.com/office/drawing/2014/main" id="{6200D9B6-749A-41D6-A15B-F26CE3A9D891}"/>
              </a:ext>
            </a:extLst>
          </p:cNvPr>
          <p:cNvSpPr/>
          <p:nvPr/>
        </p:nvSpPr>
        <p:spPr>
          <a:xfrm>
            <a:off x="1050716" y="2621740"/>
            <a:ext cx="746447" cy="550301"/>
          </a:xfrm>
          <a:custGeom>
            <a:avLst/>
            <a:gdLst/>
            <a:ahLst/>
            <a:cxnLst/>
            <a:rect l="l" t="t" r="r" b="b"/>
            <a:pathLst>
              <a:path w="2802" h="2002">
                <a:moveTo>
                  <a:pt x="2162" y="0"/>
                </a:moveTo>
                <a:lnTo>
                  <a:pt x="2801" y="0"/>
                </a:lnTo>
                <a:lnTo>
                  <a:pt x="638" y="2001"/>
                </a:lnTo>
                <a:lnTo>
                  <a:pt x="0" y="2001"/>
                </a:lnTo>
                <a:lnTo>
                  <a:pt x="2162" y="0"/>
                </a:lnTo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" name="Prostokąt 64">
            <a:extLst>
              <a:ext uri="{FF2B5EF4-FFF2-40B4-BE49-F238E27FC236}">
                <a16:creationId xmlns:a16="http://schemas.microsoft.com/office/drawing/2014/main" id="{B94689E0-CBAC-BE4F-98E8-9357E35AD62C}"/>
              </a:ext>
            </a:extLst>
          </p:cNvPr>
          <p:cNvSpPr/>
          <p:nvPr/>
        </p:nvSpPr>
        <p:spPr>
          <a:xfrm>
            <a:off x="153028" y="4882614"/>
            <a:ext cx="902811" cy="2094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76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www.poltreg.tech</a:t>
            </a:r>
            <a:endParaRPr lang="en-GB" sz="76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" name="CustomShape 3">
            <a:extLst>
              <a:ext uri="{FF2B5EF4-FFF2-40B4-BE49-F238E27FC236}">
                <a16:creationId xmlns:a16="http://schemas.microsoft.com/office/drawing/2014/main" id="{AC0B26D5-141B-465E-A3F4-36685903D555}"/>
              </a:ext>
            </a:extLst>
          </p:cNvPr>
          <p:cNvSpPr/>
          <p:nvPr/>
        </p:nvSpPr>
        <p:spPr>
          <a:xfrm>
            <a:off x="5543092" y="2694421"/>
            <a:ext cx="499459" cy="47229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84489" rIns="0" bIns="84489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291"/>
              </a:spcAft>
            </a:pPr>
            <a:r>
              <a:rPr lang="pl-PL" sz="1000" b="1" spc="-1" dirty="0">
                <a:solidFill>
                  <a:srgbClr val="223F56"/>
                </a:solidFill>
                <a:latin typeface="+mj-lt"/>
                <a:ea typeface="DejaVu Sans"/>
              </a:rPr>
              <a:t>2020</a:t>
            </a:r>
            <a:endParaRPr lang="pl-PL" sz="1000" spc="-1" dirty="0">
              <a:solidFill>
                <a:srgbClr val="223F56"/>
              </a:solidFill>
              <a:latin typeface="+mj-lt"/>
            </a:endParaRPr>
          </a:p>
        </p:txBody>
      </p:sp>
      <p:sp>
        <p:nvSpPr>
          <p:cNvPr id="67" name="CustomShape 3">
            <a:extLst>
              <a:ext uri="{FF2B5EF4-FFF2-40B4-BE49-F238E27FC236}">
                <a16:creationId xmlns:a16="http://schemas.microsoft.com/office/drawing/2014/main" id="{AC0B26D5-141B-465E-A3F4-36685903D555}"/>
              </a:ext>
            </a:extLst>
          </p:cNvPr>
          <p:cNvSpPr/>
          <p:nvPr/>
        </p:nvSpPr>
        <p:spPr>
          <a:xfrm>
            <a:off x="5905604" y="2692473"/>
            <a:ext cx="499459" cy="47229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84489" rIns="0" bIns="84489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291"/>
              </a:spcAft>
            </a:pPr>
            <a:r>
              <a:rPr lang="pl-PL" sz="1000" b="1" spc="-1" dirty="0">
                <a:solidFill>
                  <a:srgbClr val="C00000"/>
                </a:solidFill>
                <a:latin typeface="+mj-lt"/>
                <a:ea typeface="DejaVu Sans"/>
              </a:rPr>
              <a:t>2021</a:t>
            </a:r>
            <a:endParaRPr lang="pl-PL" sz="1000" spc="-1" dirty="0">
              <a:solidFill>
                <a:srgbClr val="C00000"/>
              </a:solidFill>
              <a:latin typeface="+mj-lt"/>
            </a:endParaRPr>
          </a:p>
        </p:txBody>
      </p:sp>
      <p:grpSp>
        <p:nvGrpSpPr>
          <p:cNvPr id="68" name="Grupa 67">
            <a:extLst>
              <a:ext uri="{FF2B5EF4-FFF2-40B4-BE49-F238E27FC236}">
                <a16:creationId xmlns:a16="http://schemas.microsoft.com/office/drawing/2014/main" id="{7B9F734E-190C-4F02-8118-3CD835244BA1}"/>
              </a:ext>
            </a:extLst>
          </p:cNvPr>
          <p:cNvGrpSpPr/>
          <p:nvPr/>
        </p:nvGrpSpPr>
        <p:grpSpPr>
          <a:xfrm>
            <a:off x="5456646" y="1699896"/>
            <a:ext cx="909941" cy="1119981"/>
            <a:chOff x="6728752" y="1801680"/>
            <a:chExt cx="1314360" cy="1617749"/>
          </a:xfrm>
        </p:grpSpPr>
        <p:sp>
          <p:nvSpPr>
            <p:cNvPr id="69" name="CustomShape 24">
              <a:extLst>
                <a:ext uri="{FF2B5EF4-FFF2-40B4-BE49-F238E27FC236}">
                  <a16:creationId xmlns:a16="http://schemas.microsoft.com/office/drawing/2014/main" id="{CDCCC27E-A6FB-43CC-ADA7-D483F1DA290F}"/>
                </a:ext>
              </a:extLst>
            </p:cNvPr>
            <p:cNvSpPr/>
            <p:nvPr/>
          </p:nvSpPr>
          <p:spPr>
            <a:xfrm>
              <a:off x="6728752" y="1801680"/>
              <a:ext cx="1314360" cy="55404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pl-PL" sz="800" b="1" spc="-1" dirty="0" err="1">
                  <a:solidFill>
                    <a:srgbClr val="223F56"/>
                  </a:solidFill>
                  <a:latin typeface="+mj-lt"/>
                  <a:ea typeface="DejaVu Sans"/>
                </a:rPr>
                <a:t>Phase</a:t>
              </a:r>
              <a:r>
                <a:rPr lang="pl-PL" sz="800" b="1" spc="-1" dirty="0">
                  <a:solidFill>
                    <a:srgbClr val="223F56"/>
                  </a:solidFill>
                  <a:latin typeface="+mj-lt"/>
                  <a:ea typeface="DejaVu Sans"/>
                </a:rPr>
                <a:t> I </a:t>
              </a:r>
              <a:r>
                <a:rPr lang="pl-PL" sz="800" b="1" spc="-1" dirty="0" err="1">
                  <a:solidFill>
                    <a:srgbClr val="223F56"/>
                  </a:solidFill>
                  <a:latin typeface="+mj-lt"/>
                  <a:ea typeface="DejaVu Sans"/>
                </a:rPr>
                <a:t>trial</a:t>
              </a:r>
              <a:r>
                <a:rPr lang="pl-PL" sz="800" b="1" spc="-1" dirty="0">
                  <a:solidFill>
                    <a:srgbClr val="223F56"/>
                  </a:solidFill>
                  <a:latin typeface="+mj-lt"/>
                  <a:ea typeface="DejaVu Sans"/>
                </a:rPr>
                <a:t> in RRMS </a:t>
              </a:r>
              <a:r>
                <a:rPr lang="pl-PL" sz="800" b="1" spc="-1" dirty="0" err="1">
                  <a:solidFill>
                    <a:srgbClr val="223F56"/>
                  </a:solidFill>
                  <a:latin typeface="+mj-lt"/>
                  <a:ea typeface="DejaVu Sans"/>
                </a:rPr>
                <a:t>closed</a:t>
              </a:r>
              <a:r>
                <a:rPr lang="pl-PL" sz="800" b="1" spc="-1" dirty="0">
                  <a:solidFill>
                    <a:srgbClr val="223F56"/>
                  </a:solidFill>
                  <a:latin typeface="+mj-lt"/>
                  <a:ea typeface="DejaVu Sans"/>
                </a:rPr>
                <a:t> and </a:t>
              </a:r>
              <a:r>
                <a:rPr lang="pl-PL" sz="800" b="1" spc="-1" dirty="0" err="1">
                  <a:solidFill>
                    <a:srgbClr val="223F56"/>
                  </a:solidFill>
                  <a:latin typeface="+mj-lt"/>
                  <a:ea typeface="DejaVu Sans"/>
                </a:rPr>
                <a:t>reported</a:t>
              </a:r>
              <a:endParaRPr lang="pl-PL" sz="800" spc="-1" dirty="0">
                <a:solidFill>
                  <a:srgbClr val="223F56"/>
                </a:solidFill>
                <a:latin typeface="+mj-lt"/>
              </a:endParaRPr>
            </a:p>
          </p:txBody>
        </p:sp>
        <p:sp>
          <p:nvSpPr>
            <p:cNvPr id="70" name="CustomShape 25">
              <a:extLst>
                <a:ext uri="{FF2B5EF4-FFF2-40B4-BE49-F238E27FC236}">
                  <a16:creationId xmlns:a16="http://schemas.microsoft.com/office/drawing/2014/main" id="{75EE6EDF-5E85-4DC2-9CE9-8331C517C281}"/>
                </a:ext>
              </a:extLst>
            </p:cNvPr>
            <p:cNvSpPr/>
            <p:nvPr/>
          </p:nvSpPr>
          <p:spPr>
            <a:xfrm flipH="1">
              <a:off x="6743484" y="2319867"/>
              <a:ext cx="243145" cy="1099562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solidFill>
              <a:srgbClr val="000000"/>
            </a:solidFill>
            <a:ln w="19080">
              <a:solidFill>
                <a:srgbClr val="223F56"/>
              </a:solidFill>
              <a:round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71" name="Grupa 70">
            <a:extLst>
              <a:ext uri="{FF2B5EF4-FFF2-40B4-BE49-F238E27FC236}">
                <a16:creationId xmlns:a16="http://schemas.microsoft.com/office/drawing/2014/main" id="{7B9F734E-190C-4F02-8118-3CD835244BA1}"/>
              </a:ext>
            </a:extLst>
          </p:cNvPr>
          <p:cNvGrpSpPr/>
          <p:nvPr/>
        </p:nvGrpSpPr>
        <p:grpSpPr>
          <a:xfrm>
            <a:off x="5888675" y="2135943"/>
            <a:ext cx="914114" cy="679169"/>
            <a:chOff x="6728727" y="2197506"/>
            <a:chExt cx="1320388" cy="981021"/>
          </a:xfrm>
        </p:grpSpPr>
        <p:sp>
          <p:nvSpPr>
            <p:cNvPr id="72" name="CustomShape 24">
              <a:extLst>
                <a:ext uri="{FF2B5EF4-FFF2-40B4-BE49-F238E27FC236}">
                  <a16:creationId xmlns:a16="http://schemas.microsoft.com/office/drawing/2014/main" id="{CDCCC27E-A6FB-43CC-ADA7-D483F1DA290F}"/>
                </a:ext>
              </a:extLst>
            </p:cNvPr>
            <p:cNvSpPr/>
            <p:nvPr/>
          </p:nvSpPr>
          <p:spPr>
            <a:xfrm>
              <a:off x="6734754" y="2197506"/>
              <a:ext cx="1314361" cy="5540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pl-PL" sz="800" b="1" spc="-1" dirty="0" err="1">
                  <a:solidFill>
                    <a:srgbClr val="223F56"/>
                  </a:solidFill>
                  <a:latin typeface="+mj-lt"/>
                  <a:ea typeface="DejaVu Sans"/>
                </a:rPr>
                <a:t>Phase</a:t>
              </a:r>
              <a:r>
                <a:rPr lang="pl-PL" sz="800" b="1" spc="-1" dirty="0">
                  <a:solidFill>
                    <a:srgbClr val="223F56"/>
                  </a:solidFill>
                  <a:latin typeface="+mj-lt"/>
                  <a:ea typeface="DejaVu Sans"/>
                </a:rPr>
                <a:t> I </a:t>
              </a:r>
              <a:r>
                <a:rPr lang="pl-PL" sz="800" b="1" spc="-1" dirty="0" err="1">
                  <a:solidFill>
                    <a:srgbClr val="223F56"/>
                  </a:solidFill>
                  <a:latin typeface="+mj-lt"/>
                  <a:ea typeface="DejaVu Sans"/>
                </a:rPr>
                <a:t>trial</a:t>
              </a:r>
              <a:r>
                <a:rPr lang="pl-PL" sz="800" b="1" spc="-1" dirty="0">
                  <a:solidFill>
                    <a:srgbClr val="223F56"/>
                  </a:solidFill>
                  <a:latin typeface="+mj-lt"/>
                  <a:ea typeface="DejaVu Sans"/>
                </a:rPr>
                <a:t> in DM1 </a:t>
              </a:r>
              <a:r>
                <a:rPr lang="pl-PL" sz="800" b="1" spc="-1" dirty="0" err="1">
                  <a:solidFill>
                    <a:srgbClr val="223F56"/>
                  </a:solidFill>
                  <a:latin typeface="+mj-lt"/>
                  <a:ea typeface="DejaVu Sans"/>
                </a:rPr>
                <a:t>closed</a:t>
              </a:r>
              <a:r>
                <a:rPr lang="pl-PL" sz="800" b="1" spc="-1" dirty="0">
                  <a:solidFill>
                    <a:srgbClr val="223F56"/>
                  </a:solidFill>
                  <a:latin typeface="+mj-lt"/>
                  <a:ea typeface="DejaVu Sans"/>
                </a:rPr>
                <a:t> and </a:t>
              </a:r>
              <a:r>
                <a:rPr lang="pl-PL" sz="800" b="1" spc="-1" dirty="0" err="1">
                  <a:solidFill>
                    <a:srgbClr val="223F56"/>
                  </a:solidFill>
                  <a:latin typeface="+mj-lt"/>
                  <a:ea typeface="DejaVu Sans"/>
                </a:rPr>
                <a:t>reported</a:t>
              </a:r>
              <a:endParaRPr lang="pl-PL" sz="800" spc="-1" dirty="0">
                <a:solidFill>
                  <a:srgbClr val="223F56"/>
                </a:solidFill>
                <a:latin typeface="+mj-lt"/>
              </a:endParaRPr>
            </a:p>
          </p:txBody>
        </p:sp>
        <p:sp>
          <p:nvSpPr>
            <p:cNvPr id="73" name="CustomShape 25">
              <a:extLst>
                <a:ext uri="{FF2B5EF4-FFF2-40B4-BE49-F238E27FC236}">
                  <a16:creationId xmlns:a16="http://schemas.microsoft.com/office/drawing/2014/main" id="{75EE6EDF-5E85-4DC2-9CE9-8331C517C281}"/>
                </a:ext>
              </a:extLst>
            </p:cNvPr>
            <p:cNvSpPr/>
            <p:nvPr/>
          </p:nvSpPr>
          <p:spPr>
            <a:xfrm flipH="1">
              <a:off x="6728727" y="2594486"/>
              <a:ext cx="280913" cy="584041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solidFill>
              <a:srgbClr val="000000"/>
            </a:solidFill>
            <a:ln w="19080">
              <a:solidFill>
                <a:srgbClr val="223F56"/>
              </a:solidFill>
              <a:round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77" name="Grupa 76">
            <a:extLst>
              <a:ext uri="{FF2B5EF4-FFF2-40B4-BE49-F238E27FC236}">
                <a16:creationId xmlns:a16="http://schemas.microsoft.com/office/drawing/2014/main" id="{2B275BED-8B34-41ED-AAE9-D1B993132802}"/>
              </a:ext>
            </a:extLst>
          </p:cNvPr>
          <p:cNvGrpSpPr/>
          <p:nvPr/>
        </p:nvGrpSpPr>
        <p:grpSpPr>
          <a:xfrm>
            <a:off x="5736966" y="2998221"/>
            <a:ext cx="876296" cy="1627180"/>
            <a:chOff x="7675850" y="3790731"/>
            <a:chExt cx="1265760" cy="2350372"/>
          </a:xfrm>
        </p:grpSpPr>
        <p:sp>
          <p:nvSpPr>
            <p:cNvPr id="78" name="CustomShape 33">
              <a:extLst>
                <a:ext uri="{FF2B5EF4-FFF2-40B4-BE49-F238E27FC236}">
                  <a16:creationId xmlns:a16="http://schemas.microsoft.com/office/drawing/2014/main" id="{B25310AE-AE20-4809-BBBF-AC58F35E015C}"/>
                </a:ext>
              </a:extLst>
            </p:cNvPr>
            <p:cNvSpPr/>
            <p:nvPr/>
          </p:nvSpPr>
          <p:spPr>
            <a:xfrm>
              <a:off x="7675850" y="5429796"/>
              <a:ext cx="1265760" cy="711307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pl-PL" sz="800" b="1" spc="-1" dirty="0" err="1">
                  <a:solidFill>
                    <a:srgbClr val="FF0000"/>
                  </a:solidFill>
                  <a:latin typeface="+mj-lt"/>
                  <a:ea typeface="DejaVu Sans"/>
                </a:rPr>
                <a:t>Scientific</a:t>
              </a:r>
              <a:r>
                <a:rPr lang="pl-PL" sz="800" b="1" spc="-1" dirty="0">
                  <a:solidFill>
                    <a:srgbClr val="FF0000"/>
                  </a:solidFill>
                  <a:latin typeface="+mj-lt"/>
                  <a:ea typeface="DejaVu Sans"/>
                </a:rPr>
                <a:t> </a:t>
              </a:r>
              <a:r>
                <a:rPr lang="pl-PL" sz="800" b="1" spc="-1" dirty="0" err="1">
                  <a:solidFill>
                    <a:srgbClr val="FF0000"/>
                  </a:solidFill>
                  <a:latin typeface="+mj-lt"/>
                  <a:ea typeface="DejaVu Sans"/>
                </a:rPr>
                <a:t>Advice</a:t>
              </a:r>
              <a:r>
                <a:rPr lang="pl-PL" sz="800" b="1" spc="-1" dirty="0">
                  <a:solidFill>
                    <a:srgbClr val="FF0000"/>
                  </a:solidFill>
                  <a:latin typeface="+mj-lt"/>
                  <a:ea typeface="DejaVu Sans"/>
                </a:rPr>
                <a:t> </a:t>
              </a:r>
              <a:r>
                <a:rPr lang="pl-PL" sz="800" spc="-1" dirty="0">
                  <a:solidFill>
                    <a:srgbClr val="223F56"/>
                  </a:solidFill>
                  <a:latin typeface="+mj-lt"/>
                  <a:ea typeface="DejaVu Sans"/>
                </a:rPr>
                <a:t>EMA on </a:t>
              </a:r>
              <a:r>
                <a:rPr lang="pl-PL" sz="800" spc="-1" dirty="0" err="1">
                  <a:solidFill>
                    <a:srgbClr val="223F56"/>
                  </a:solidFill>
                  <a:latin typeface="+mj-lt"/>
                  <a:ea typeface="DejaVu Sans"/>
                </a:rPr>
                <a:t>further</a:t>
              </a:r>
              <a:r>
                <a:rPr lang="pl-PL" sz="800" spc="-1" dirty="0">
                  <a:solidFill>
                    <a:srgbClr val="223F56"/>
                  </a:solidFill>
                  <a:latin typeface="+mj-lt"/>
                  <a:ea typeface="DejaVu Sans"/>
                </a:rPr>
                <a:t> </a:t>
              </a:r>
              <a:r>
                <a:rPr lang="pl-PL" sz="800" spc="-1" dirty="0" err="1">
                  <a:solidFill>
                    <a:srgbClr val="223F56"/>
                  </a:solidFill>
                  <a:latin typeface="+mj-lt"/>
                  <a:ea typeface="DejaVu Sans"/>
                </a:rPr>
                <a:t>studies</a:t>
              </a:r>
              <a:r>
                <a:rPr lang="pl-PL" sz="800" spc="-1" dirty="0">
                  <a:solidFill>
                    <a:srgbClr val="223F56"/>
                  </a:solidFill>
                  <a:latin typeface="+mj-lt"/>
                  <a:ea typeface="DejaVu Sans"/>
                </a:rPr>
                <a:t> in DM1 </a:t>
              </a:r>
              <a:r>
                <a:rPr lang="pl-PL" sz="800" spc="-1" dirty="0" err="1">
                  <a:solidFill>
                    <a:srgbClr val="223F56"/>
                  </a:solidFill>
                  <a:latin typeface="+mj-lt"/>
                  <a:ea typeface="DejaVu Sans"/>
                </a:rPr>
                <a:t>received</a:t>
              </a:r>
              <a:r>
                <a:rPr lang="pl-PL" sz="800" spc="-1" dirty="0">
                  <a:solidFill>
                    <a:srgbClr val="223F56"/>
                  </a:solidFill>
                  <a:latin typeface="+mj-lt"/>
                  <a:ea typeface="DejaVu Sans"/>
                </a:rPr>
                <a:t> </a:t>
              </a:r>
              <a:endParaRPr lang="pl-PL" sz="800" spc="-1" dirty="0">
                <a:solidFill>
                  <a:srgbClr val="223F56"/>
                </a:solidFill>
                <a:latin typeface="+mj-lt"/>
              </a:endParaRPr>
            </a:p>
          </p:txBody>
        </p:sp>
        <p:sp>
          <p:nvSpPr>
            <p:cNvPr id="79" name="CustomShape 34">
              <a:extLst>
                <a:ext uri="{FF2B5EF4-FFF2-40B4-BE49-F238E27FC236}">
                  <a16:creationId xmlns:a16="http://schemas.microsoft.com/office/drawing/2014/main" id="{F7C10C25-1E8A-407B-A5DB-088134EE1571}"/>
                </a:ext>
              </a:extLst>
            </p:cNvPr>
            <p:cNvSpPr/>
            <p:nvPr/>
          </p:nvSpPr>
          <p:spPr>
            <a:xfrm flipV="1">
              <a:off x="8076838" y="3790731"/>
              <a:ext cx="66039" cy="1542861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solidFill>
              <a:srgbClr val="000000"/>
            </a:solidFill>
            <a:ln w="19080">
              <a:solidFill>
                <a:srgbClr val="223F56"/>
              </a:solidFill>
              <a:round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" name="CustomShape 33">
            <a:extLst>
              <a:ext uri="{FF2B5EF4-FFF2-40B4-BE49-F238E27FC236}">
                <a16:creationId xmlns:a16="http://schemas.microsoft.com/office/drawing/2014/main" id="{2F2119F6-F864-D906-7BC7-1BE429A61B36}"/>
              </a:ext>
            </a:extLst>
          </p:cNvPr>
          <p:cNvSpPr/>
          <p:nvPr/>
        </p:nvSpPr>
        <p:spPr>
          <a:xfrm>
            <a:off x="6037432" y="3354826"/>
            <a:ext cx="876296" cy="4924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l-PL" sz="800" b="1" spc="-1" dirty="0">
                <a:solidFill>
                  <a:srgbClr val="FF0000"/>
                </a:solidFill>
                <a:latin typeface="+mj-lt"/>
                <a:ea typeface="DejaVu Sans"/>
              </a:rPr>
              <a:t>IPO</a:t>
            </a:r>
            <a:r>
              <a:rPr lang="pl-PL" sz="800" spc="-1" dirty="0">
                <a:solidFill>
                  <a:srgbClr val="223F56"/>
                </a:solidFill>
                <a:latin typeface="+mj-lt"/>
                <a:ea typeface="DejaVu Sans"/>
              </a:rPr>
              <a:t> – </a:t>
            </a:r>
          </a:p>
          <a:p>
            <a:pPr algn="ctr">
              <a:lnSpc>
                <a:spcPct val="100000"/>
              </a:lnSpc>
            </a:pPr>
            <a:r>
              <a:rPr lang="pl-PL" sz="800" spc="-1" dirty="0">
                <a:solidFill>
                  <a:srgbClr val="223F56"/>
                </a:solidFill>
                <a:latin typeface="+mj-lt"/>
                <a:ea typeface="DejaVu Sans"/>
              </a:rPr>
              <a:t>100mln PLN </a:t>
            </a:r>
          </a:p>
          <a:p>
            <a:pPr algn="ctr">
              <a:lnSpc>
                <a:spcPct val="100000"/>
              </a:lnSpc>
            </a:pPr>
            <a:r>
              <a:rPr lang="pl-PL" sz="800" spc="-1" dirty="0">
                <a:solidFill>
                  <a:srgbClr val="223F56"/>
                </a:solidFill>
                <a:latin typeface="+mj-lt"/>
                <a:ea typeface="DejaVu Sans"/>
              </a:rPr>
              <a:t>for </a:t>
            </a:r>
            <a:r>
              <a:rPr lang="pl-PL" sz="800" spc="-1" dirty="0" err="1">
                <a:solidFill>
                  <a:srgbClr val="223F56"/>
                </a:solidFill>
                <a:latin typeface="+mj-lt"/>
                <a:ea typeface="DejaVu Sans"/>
              </a:rPr>
              <a:t>future</a:t>
            </a:r>
            <a:r>
              <a:rPr lang="pl-PL" sz="800" spc="-1" dirty="0">
                <a:solidFill>
                  <a:srgbClr val="223F56"/>
                </a:solidFill>
                <a:latin typeface="+mj-lt"/>
                <a:ea typeface="DejaVu Sans"/>
              </a:rPr>
              <a:t> development</a:t>
            </a:r>
            <a:endParaRPr lang="pl-PL" sz="800" spc="-1" dirty="0">
              <a:solidFill>
                <a:srgbClr val="223F56"/>
              </a:solidFill>
              <a:latin typeface="+mj-lt"/>
            </a:endParaRPr>
          </a:p>
        </p:txBody>
      </p:sp>
      <p:sp>
        <p:nvSpPr>
          <p:cNvPr id="7" name="CustomShape 34">
            <a:extLst>
              <a:ext uri="{FF2B5EF4-FFF2-40B4-BE49-F238E27FC236}">
                <a16:creationId xmlns:a16="http://schemas.microsoft.com/office/drawing/2014/main" id="{89DC50DA-F5D4-EE17-4179-49CA1EA9D2F5}"/>
              </a:ext>
            </a:extLst>
          </p:cNvPr>
          <p:cNvSpPr/>
          <p:nvPr/>
        </p:nvSpPr>
        <p:spPr>
          <a:xfrm flipH="1" flipV="1">
            <a:off x="6235346" y="3000490"/>
            <a:ext cx="45719" cy="394813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rgbClr val="000000"/>
          </a:solidFill>
          <a:ln w="19080">
            <a:solidFill>
              <a:srgbClr val="223F56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E9D0FBAF-2A63-3E59-D6AD-106B4964D0E5}"/>
              </a:ext>
            </a:extLst>
          </p:cNvPr>
          <p:cNvSpPr txBox="1"/>
          <p:nvPr/>
        </p:nvSpPr>
        <p:spPr>
          <a:xfrm>
            <a:off x="41489" y="407819"/>
            <a:ext cx="676722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l-PL" sz="2400" b="1" spc="-1" dirty="0">
                <a:latin typeface="+mj-lt"/>
              </a:rPr>
              <a:t>From </a:t>
            </a:r>
            <a:r>
              <a:rPr lang="pl-PL" sz="2400" b="1" spc="-1" dirty="0" err="1">
                <a:latin typeface="+mj-lt"/>
              </a:rPr>
              <a:t>Academia</a:t>
            </a:r>
            <a:r>
              <a:rPr lang="pl-PL" sz="2400" b="1" spc="-1" dirty="0">
                <a:latin typeface="+mj-lt"/>
              </a:rPr>
              <a:t> to Company </a:t>
            </a:r>
            <a:endParaRPr lang="pl-PL" sz="2400" spc="-1" dirty="0">
              <a:latin typeface="+mj-lt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E9B745BC-B7CA-21BC-CD1E-79D55B8614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94" y="8254"/>
            <a:ext cx="1444472" cy="39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461253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Tabela 23">
            <a:extLst>
              <a:ext uri="{FF2B5EF4-FFF2-40B4-BE49-F238E27FC236}">
                <a16:creationId xmlns:a16="http://schemas.microsoft.com/office/drawing/2014/main" id="{C246C65D-CB16-414E-B679-783372A0E9F0}"/>
              </a:ext>
            </a:extLst>
          </p:cNvPr>
          <p:cNvGraphicFramePr>
            <a:graphicFrameLocks noGrp="1"/>
          </p:cNvGraphicFramePr>
          <p:nvPr/>
        </p:nvGraphicFramePr>
        <p:xfrm>
          <a:off x="123808" y="1143676"/>
          <a:ext cx="6617560" cy="3626219"/>
        </p:xfrm>
        <a:graphic>
          <a:graphicData uri="http://schemas.openxmlformats.org/drawingml/2006/table">
            <a:tbl>
              <a:tblPr/>
              <a:tblGrid>
                <a:gridCol w="872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537774972"/>
                    </a:ext>
                  </a:extLst>
                </a:gridCol>
                <a:gridCol w="7204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42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38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38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38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383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92536">
                  <a:extLst>
                    <a:ext uri="{9D8B030D-6E8A-4147-A177-3AD203B41FA5}">
                      <a16:colId xmlns:a16="http://schemas.microsoft.com/office/drawing/2014/main" val="1648185059"/>
                    </a:ext>
                  </a:extLst>
                </a:gridCol>
              </a:tblGrid>
              <a:tr h="32413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Therapeutic area</a:t>
                      </a:r>
                    </a:p>
                  </a:txBody>
                  <a:tcPr marL="49847" marR="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9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Indication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9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Research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9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Preclinical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9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Phase I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9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Phase II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9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Phase III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9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Regulatory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9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Next expected milestones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9347">
                <a:tc rowSpan="2">
                  <a:txBody>
                    <a:bodyPr/>
                    <a:lstStyle/>
                    <a:p>
                      <a:pPr marL="0" lvl="1" indent="1588"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800" b="1" kern="1200" noProof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Type 1 </a:t>
                      </a:r>
                    </a:p>
                    <a:p>
                      <a:pPr marL="0" lvl="1" indent="1588"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800" b="1" kern="1200" noProof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Diabetes </a:t>
                      </a:r>
                    </a:p>
                  </a:txBody>
                  <a:tcPr marL="49847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3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kern="1200" noProof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Newly diagnosed patients </a:t>
                      </a:r>
                    </a:p>
                    <a:p>
                      <a:pPr algn="l" fontAlgn="b"/>
                      <a:r>
                        <a:rPr lang="en-US" sz="800" b="0" kern="1200" noProof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(Stage 3 T1D)</a:t>
                      </a:r>
                    </a:p>
                  </a:txBody>
                  <a:tcPr marL="24923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3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23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300" noProof="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300" noProof="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300" noProof="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300" noProof="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300" noProof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3916" rtl="0" eaLnBrk="1" fontAlgn="b" latinLnBrk="0" hangingPunct="1"/>
                      <a:r>
                        <a:rPr lang="pl-PL" sz="700" b="0" kern="1200" noProof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Marketing </a:t>
                      </a:r>
                      <a:r>
                        <a:rPr lang="pl-PL" sz="700" b="0" kern="1200" noProof="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authorisation</a:t>
                      </a:r>
                      <a:endParaRPr lang="en-US" sz="700" b="0" kern="1200" noProof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5497">
                <a:tc vMerge="1">
                  <a:txBody>
                    <a:bodyPr/>
                    <a:lstStyle/>
                    <a:p>
                      <a:pPr marL="0" lvl="1" indent="1588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b="1" kern="1200" noProof="0" dirty="0">
                        <a:solidFill>
                          <a:srgbClr val="045582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2000" marR="0" marT="0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45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kern="1200" noProof="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Presymptomatic</a:t>
                      </a:r>
                      <a:r>
                        <a:rPr lang="en-US" sz="800" b="0" kern="1200" noProof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 patients </a:t>
                      </a:r>
                    </a:p>
                    <a:p>
                      <a:pPr algn="l" fontAlgn="b"/>
                      <a:r>
                        <a:rPr lang="en-US" sz="800" b="0" kern="1200" noProof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(Stage 2 T1D)</a:t>
                      </a:r>
                    </a:p>
                  </a:txBody>
                  <a:tcPr marL="24923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3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3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23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3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300" noProof="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3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300" noProof="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3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300" noProof="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3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300" noProof="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3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300" noProof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3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3916" rtl="0" eaLnBrk="1" fontAlgn="b" latinLnBrk="0" hangingPunct="1"/>
                      <a:r>
                        <a:rPr lang="en-US" sz="700" b="0" kern="1200" noProof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Registration</a:t>
                      </a:r>
                      <a:r>
                        <a:rPr lang="en-US" sz="700" b="0" kern="1200" baseline="0" noProof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 of the trial and regulatory steps</a:t>
                      </a:r>
                    </a:p>
                    <a:p>
                      <a:pPr marL="0" algn="ctr" defTabSz="913916" rtl="0" eaLnBrk="1" fontAlgn="b" latinLnBrk="0" hangingPunct="1"/>
                      <a:r>
                        <a:rPr lang="en-US" sz="700" b="0" kern="1200" baseline="0" noProof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H2’202</a:t>
                      </a:r>
                      <a:r>
                        <a:rPr lang="pl-PL" sz="700" b="0" kern="1200" baseline="0" noProof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700" b="0" kern="1200" baseline="0" noProof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3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98978221"/>
                  </a:ext>
                </a:extLst>
              </a:tr>
              <a:tr h="563072">
                <a:tc rowSpan="2">
                  <a:txBody>
                    <a:bodyPr/>
                    <a:lstStyle/>
                    <a:p>
                      <a:pPr marL="0" lvl="1" indent="1588" algn="ctr" defTabSz="913916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800" b="1" kern="1200" noProof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Multiple Sclerosis</a:t>
                      </a:r>
                    </a:p>
                  </a:txBody>
                  <a:tcPr marL="49847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3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3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1" indent="1588" algn="l" defTabSz="913916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800" b="0" kern="1200" noProof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Relapsing-remitting</a:t>
                      </a:r>
                    </a:p>
                  </a:txBody>
                  <a:tcPr marL="24923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3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3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1" indent="1588" algn="ctr" defTabSz="913916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200" b="1" kern="1200" noProof="0" dirty="0">
                        <a:solidFill>
                          <a:srgbClr val="045582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23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3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300" noProof="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3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3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3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3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3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kern="1200" noProof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Clinical trial protocol Phase II</a:t>
                      </a:r>
                      <a:endParaRPr lang="pl-PL" sz="700" b="0" kern="1200" noProof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pl-PL" sz="700" b="0" kern="1200" noProof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Q3’2022</a:t>
                      </a:r>
                      <a:endParaRPr lang="en-US" sz="700" b="0" kern="1200" noProof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3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5497">
                <a:tc vMerge="1">
                  <a:txBody>
                    <a:bodyPr/>
                    <a:lstStyle/>
                    <a:p>
                      <a:pPr marL="0" lvl="1" indent="1588" algn="l" defTabSz="913916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400" b="1" kern="1200" noProof="0" dirty="0">
                        <a:solidFill>
                          <a:srgbClr val="045582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2000" marR="0" marT="0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45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1" indent="1588" algn="l" defTabSz="913916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800" b="0" kern="1200" noProof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Primary progressive</a:t>
                      </a:r>
                    </a:p>
                  </a:txBody>
                  <a:tcPr marL="24923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3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3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1" indent="1588" algn="ctr" defTabSz="913916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200" b="1" kern="1200" noProof="0" dirty="0">
                        <a:solidFill>
                          <a:srgbClr val="045582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23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3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300" noProof="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3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3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3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3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3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91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kern="1200" noProof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Clinical trial protocol Phase II</a:t>
                      </a:r>
                      <a:endParaRPr lang="pl-PL" sz="700" b="0" kern="1200" noProof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pl-PL" sz="700" b="0" kern="1200" noProof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Q3’2022</a:t>
                      </a:r>
                      <a:endParaRPr lang="en-US" sz="700" b="0" kern="1200" noProof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algn="l" fontAlgn="b"/>
                      <a:endParaRPr lang="en-US" sz="700" b="0" i="0" u="none" strike="noStrike" noProof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3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15977810"/>
                  </a:ext>
                </a:extLst>
              </a:tr>
              <a:tr h="928676">
                <a:tc>
                  <a:txBody>
                    <a:bodyPr/>
                    <a:lstStyle/>
                    <a:p>
                      <a:pPr marL="0" lvl="1" indent="1588" algn="ctr" defTabSz="913916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800" b="1" kern="1200" noProof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Autoimmunity</a:t>
                      </a:r>
                      <a:endParaRPr lang="en-US" sz="800" b="0" kern="1200" noProof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9847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3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1" indent="1588" algn="l" defTabSz="913916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800" b="0" kern="1200" noProof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Autoimmune diseases</a:t>
                      </a:r>
                      <a:r>
                        <a:rPr lang="pl-PL" sz="800" b="0" kern="1200" noProof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 (T1D, MS, RA, </a:t>
                      </a:r>
                      <a:r>
                        <a:rPr lang="pl-PL" sz="800" b="0" kern="1200" noProof="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transplantology</a:t>
                      </a:r>
                      <a:r>
                        <a:rPr lang="pl-PL" sz="800" b="0" kern="1200" noProof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pl-PL" sz="800" b="0" kern="1200" noProof="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allergology</a:t>
                      </a:r>
                      <a:r>
                        <a:rPr lang="pl-PL" sz="800" b="0" kern="1200" noProof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pl-PL" sz="800" b="0" kern="1200" noProof="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etc</a:t>
                      </a:r>
                      <a:r>
                        <a:rPr lang="pl-PL" sz="800" b="0" kern="1200" noProof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)</a:t>
                      </a:r>
                      <a:endParaRPr lang="en-US" sz="800" b="0" kern="1200" noProof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4923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3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3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1" indent="1588" algn="ctr" defTabSz="913916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200" b="1" kern="1200" noProof="0" dirty="0">
                        <a:solidFill>
                          <a:srgbClr val="045582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23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3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300" noProof="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3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3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3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3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3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kern="1200" noProof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Validation of the product under GMP conditions, preclinical tests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3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32370662"/>
                  </a:ext>
                </a:extLst>
              </a:tr>
            </a:tbl>
          </a:graphicData>
        </a:graphic>
      </p:graphicFrame>
      <p:sp>
        <p:nvSpPr>
          <p:cNvPr id="8" name="Prostokąt 7">
            <a:extLst>
              <a:ext uri="{FF2B5EF4-FFF2-40B4-BE49-F238E27FC236}">
                <a16:creationId xmlns:a16="http://schemas.microsoft.com/office/drawing/2014/main" id="{3C836DCD-E55E-974F-BCB2-6B6DB1E51CA4}"/>
              </a:ext>
            </a:extLst>
          </p:cNvPr>
          <p:cNvSpPr/>
          <p:nvPr/>
        </p:nvSpPr>
        <p:spPr>
          <a:xfrm>
            <a:off x="1817675" y="3374820"/>
            <a:ext cx="1716588" cy="345563"/>
          </a:xfrm>
          <a:prstGeom prst="rect">
            <a:avLst/>
          </a:prstGeom>
          <a:solidFill>
            <a:srgbClr val="B3D9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923" rtlCol="0" anchor="ctr"/>
          <a:lstStyle/>
          <a:p>
            <a:r>
              <a:rPr lang="pl-PL" sz="800" b="1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PTG-007</a:t>
            </a:r>
          </a:p>
          <a:p>
            <a:r>
              <a:rPr lang="pl-PL" sz="692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CD3+CD4+CD25+CD127-FoxP3+Tregs 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2138D79E-85C8-4148-A66B-D1B45C297850}"/>
              </a:ext>
            </a:extLst>
          </p:cNvPr>
          <p:cNvSpPr/>
          <p:nvPr/>
        </p:nvSpPr>
        <p:spPr>
          <a:xfrm>
            <a:off x="1817675" y="2803442"/>
            <a:ext cx="2105647" cy="345563"/>
          </a:xfrm>
          <a:prstGeom prst="rect">
            <a:avLst/>
          </a:prstGeom>
          <a:solidFill>
            <a:srgbClr val="B3D9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923" tIns="0" rIns="0" bIns="0" rtlCol="0" anchor="ctr"/>
          <a:lstStyle/>
          <a:p>
            <a:r>
              <a:rPr lang="pl-PL" sz="800" b="1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PTG-007+ / </a:t>
            </a:r>
            <a:r>
              <a:rPr lang="pl-PL" sz="800" b="1" dirty="0" err="1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tecfidera</a:t>
            </a:r>
            <a:endParaRPr lang="pl-PL" sz="800" b="1" dirty="0">
              <a:solidFill>
                <a:schemeClr val="tx1"/>
              </a:solidFill>
              <a:latin typeface="+mj-lt"/>
              <a:cs typeface="Calibri" panose="020F0502020204030204" pitchFamily="34" charset="0"/>
            </a:endParaRPr>
          </a:p>
          <a:p>
            <a:r>
              <a:rPr lang="pl-PL" sz="8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CD3+CD4+CD25+CD127-FoxP3+Tregs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3028" y="648264"/>
            <a:ext cx="6480000" cy="367319"/>
          </a:xfrm>
        </p:spPr>
        <p:txBody>
          <a:bodyPr/>
          <a:lstStyle/>
          <a:p>
            <a:r>
              <a:rPr lang="pl-PL" sz="2400" b="1" dirty="0">
                <a:solidFill>
                  <a:schemeClr val="tx1"/>
                </a:solidFill>
              </a:rPr>
              <a:t>P</a:t>
            </a:r>
            <a:r>
              <a:rPr lang="en-GB" sz="2400" b="1" dirty="0" err="1">
                <a:solidFill>
                  <a:schemeClr val="tx1"/>
                </a:solidFill>
              </a:rPr>
              <a:t>ipeline</a:t>
            </a:r>
            <a:r>
              <a:rPr lang="en-GB" sz="2400" b="1" dirty="0">
                <a:solidFill>
                  <a:schemeClr val="tx1"/>
                </a:solidFill>
              </a:rPr>
              <a:t> with clinical</a:t>
            </a:r>
            <a:r>
              <a:rPr lang="pl-PL" sz="2400" b="1" dirty="0">
                <a:solidFill>
                  <a:schemeClr val="tx1"/>
                </a:solidFill>
              </a:rPr>
              <a:t>-</a:t>
            </a:r>
            <a:r>
              <a:rPr lang="en-GB" sz="2400" b="1" dirty="0">
                <a:solidFill>
                  <a:schemeClr val="tx1"/>
                </a:solidFill>
              </a:rPr>
              <a:t>stage </a:t>
            </a:r>
            <a:r>
              <a:rPr lang="pl-PL" sz="2400" b="1" dirty="0" err="1">
                <a:solidFill>
                  <a:schemeClr val="tx1"/>
                </a:solidFill>
              </a:rPr>
              <a:t>Tregs</a:t>
            </a:r>
            <a:r>
              <a:rPr lang="pl-PL" sz="2400" b="1" dirty="0">
                <a:solidFill>
                  <a:schemeClr val="tx1"/>
                </a:solidFill>
              </a:rPr>
              <a:t> </a:t>
            </a:r>
            <a:r>
              <a:rPr lang="en-GB" sz="2400" b="1" dirty="0">
                <a:solidFill>
                  <a:schemeClr val="tx1"/>
                </a:solidFill>
              </a:rPr>
              <a:t>pro</a:t>
            </a:r>
            <a:r>
              <a:rPr lang="pl-PL" sz="2400" b="1" dirty="0" err="1">
                <a:solidFill>
                  <a:schemeClr val="tx1"/>
                </a:solidFill>
              </a:rPr>
              <a:t>jects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26" name="Prostokąt 25">
            <a:extLst>
              <a:ext uri="{FF2B5EF4-FFF2-40B4-BE49-F238E27FC236}">
                <a16:creationId xmlns:a16="http://schemas.microsoft.com/office/drawing/2014/main" id="{20B400EC-BA9C-A14B-AC8E-2265875C5AFE}"/>
              </a:ext>
            </a:extLst>
          </p:cNvPr>
          <p:cNvSpPr/>
          <p:nvPr/>
        </p:nvSpPr>
        <p:spPr>
          <a:xfrm>
            <a:off x="1817674" y="1621709"/>
            <a:ext cx="2778797" cy="344207"/>
          </a:xfrm>
          <a:prstGeom prst="rect">
            <a:avLst/>
          </a:prstGeom>
          <a:solidFill>
            <a:srgbClr val="B3D9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923" rtlCol="0" anchor="ctr"/>
          <a:lstStyle/>
          <a:p>
            <a:r>
              <a:rPr lang="pl-PL" sz="800" b="1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PTG-007+ / </a:t>
            </a:r>
            <a:r>
              <a:rPr lang="pl-PL" sz="800" b="1" dirty="0" err="1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rituximab</a:t>
            </a:r>
            <a:endParaRPr lang="pl-PL" sz="800" b="1" dirty="0">
              <a:solidFill>
                <a:schemeClr val="tx1"/>
              </a:solidFill>
              <a:latin typeface="+mj-lt"/>
              <a:cs typeface="Calibri" panose="020F0502020204030204" pitchFamily="34" charset="0"/>
            </a:endParaRPr>
          </a:p>
          <a:p>
            <a:r>
              <a:rPr lang="pl-PL" sz="8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CD3+CD4+CD25+CD127-FoxP3+ </a:t>
            </a:r>
            <a:r>
              <a:rPr lang="pl-PL" sz="800" dirty="0" err="1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Tregs</a:t>
            </a:r>
            <a:endParaRPr lang="pl-PL" sz="800" dirty="0">
              <a:solidFill>
                <a:schemeClr val="tx1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BE6F9E81-38E8-E642-ACA5-70313D9147B7}"/>
              </a:ext>
            </a:extLst>
          </p:cNvPr>
          <p:cNvSpPr/>
          <p:nvPr/>
        </p:nvSpPr>
        <p:spPr>
          <a:xfrm>
            <a:off x="1817674" y="3906531"/>
            <a:ext cx="722769" cy="346431"/>
          </a:xfrm>
          <a:prstGeom prst="rect">
            <a:avLst/>
          </a:prstGeom>
          <a:solidFill>
            <a:srgbClr val="B3D9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923" rtlCol="0" anchor="ctr"/>
          <a:lstStyle/>
          <a:p>
            <a:r>
              <a:rPr lang="pl-PL" sz="800" b="1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PTG-020 </a:t>
            </a:r>
          </a:p>
          <a:p>
            <a:r>
              <a:rPr lang="pl-PL" sz="500" b="1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(</a:t>
            </a:r>
            <a:r>
              <a:rPr lang="pl-PL" sz="500" b="1" dirty="0" err="1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Tregs</a:t>
            </a:r>
            <a:r>
              <a:rPr lang="pl-PL" sz="500" b="1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 2.0)</a:t>
            </a:r>
          </a:p>
          <a:p>
            <a:r>
              <a:rPr lang="pl-PL" sz="500" dirty="0" err="1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Antigen</a:t>
            </a:r>
            <a:r>
              <a:rPr lang="pl-PL" sz="5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pl-PL" sz="500" dirty="0" err="1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Specific</a:t>
            </a:r>
            <a:r>
              <a:rPr lang="pl-PL" sz="5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pl-PL" sz="500" dirty="0" err="1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Tregs</a:t>
            </a:r>
            <a:endParaRPr lang="pl-PL" sz="500" dirty="0">
              <a:solidFill>
                <a:schemeClr val="tx1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FE3413D2-0FCE-4A4E-AF06-8F2FB85002CA}"/>
              </a:ext>
            </a:extLst>
          </p:cNvPr>
          <p:cNvSpPr/>
          <p:nvPr/>
        </p:nvSpPr>
        <p:spPr>
          <a:xfrm>
            <a:off x="1817674" y="4382479"/>
            <a:ext cx="722769" cy="346431"/>
          </a:xfrm>
          <a:prstGeom prst="rect">
            <a:avLst/>
          </a:prstGeom>
          <a:solidFill>
            <a:srgbClr val="B3D9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923" rtlCol="0" anchor="ctr"/>
          <a:lstStyle/>
          <a:p>
            <a:r>
              <a:rPr lang="pl-PL" sz="800" b="1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CAR-</a:t>
            </a:r>
            <a:r>
              <a:rPr lang="pl-PL" sz="800" b="1" dirty="0" err="1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Tregs</a:t>
            </a:r>
            <a:endParaRPr lang="pl-PL" sz="800" b="1" dirty="0">
              <a:solidFill>
                <a:schemeClr val="tx1"/>
              </a:solidFill>
              <a:latin typeface="+mj-lt"/>
              <a:cs typeface="Calibri" panose="020F0502020204030204" pitchFamily="34" charset="0"/>
            </a:endParaRPr>
          </a:p>
          <a:p>
            <a:r>
              <a:rPr lang="pl-PL" sz="500" dirty="0" err="1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Genetically</a:t>
            </a:r>
            <a:r>
              <a:rPr lang="pl-PL" sz="5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pl-PL" sz="500" dirty="0" err="1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modified</a:t>
            </a:r>
            <a:endParaRPr lang="pl-PL" sz="500" dirty="0">
              <a:solidFill>
                <a:schemeClr val="tx1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25" name="Prostokąt 24">
            <a:extLst>
              <a:ext uri="{FF2B5EF4-FFF2-40B4-BE49-F238E27FC236}">
                <a16:creationId xmlns:a16="http://schemas.microsoft.com/office/drawing/2014/main" id="{82864998-8B63-3747-85C9-A9621BA06ACB}"/>
              </a:ext>
            </a:extLst>
          </p:cNvPr>
          <p:cNvSpPr/>
          <p:nvPr/>
        </p:nvSpPr>
        <p:spPr>
          <a:xfrm>
            <a:off x="1817674" y="2245618"/>
            <a:ext cx="1531948" cy="345563"/>
          </a:xfrm>
          <a:prstGeom prst="rect">
            <a:avLst/>
          </a:prstGeom>
          <a:solidFill>
            <a:srgbClr val="B3D9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923" rtlCol="0" anchor="ctr"/>
          <a:lstStyle/>
          <a:p>
            <a:r>
              <a:rPr lang="pl-PL" sz="800" b="1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PTG-007 </a:t>
            </a:r>
          </a:p>
          <a:p>
            <a:r>
              <a:rPr lang="pl-PL" sz="8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CD3+CD4+CD25+CD127-FoxP3+Tregs</a:t>
            </a:r>
          </a:p>
        </p:txBody>
      </p:sp>
      <p:grpSp>
        <p:nvGrpSpPr>
          <p:cNvPr id="17" name="Grupa 16">
            <a:extLst>
              <a:ext uri="{FF2B5EF4-FFF2-40B4-BE49-F238E27FC236}">
                <a16:creationId xmlns:a16="http://schemas.microsoft.com/office/drawing/2014/main" id="{629C21EE-A4A0-4D55-B19A-23DD4892A657}"/>
              </a:ext>
            </a:extLst>
          </p:cNvPr>
          <p:cNvGrpSpPr/>
          <p:nvPr/>
        </p:nvGrpSpPr>
        <p:grpSpPr>
          <a:xfrm>
            <a:off x="0" y="4892127"/>
            <a:ext cx="6858000" cy="271911"/>
            <a:chOff x="0" y="6465240"/>
            <a:chExt cx="9906000" cy="392760"/>
          </a:xfrm>
        </p:grpSpPr>
        <p:sp>
          <p:nvSpPr>
            <p:cNvPr id="18" name="Prostokąt 17">
              <a:extLst>
                <a:ext uri="{FF2B5EF4-FFF2-40B4-BE49-F238E27FC236}">
                  <a16:creationId xmlns:a16="http://schemas.microsoft.com/office/drawing/2014/main" id="{4B9BBAA4-3C30-4D5A-8771-D329C3AE7C10}"/>
                </a:ext>
              </a:extLst>
            </p:cNvPr>
            <p:cNvSpPr/>
            <p:nvPr/>
          </p:nvSpPr>
          <p:spPr>
            <a:xfrm>
              <a:off x="0" y="6465240"/>
              <a:ext cx="9906000" cy="392760"/>
            </a:xfrm>
            <a:prstGeom prst="rect">
              <a:avLst/>
            </a:prstGeom>
            <a:solidFill>
              <a:srgbClr val="223F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9" name="Obraz 18">
              <a:extLst>
                <a:ext uri="{FF2B5EF4-FFF2-40B4-BE49-F238E27FC236}">
                  <a16:creationId xmlns:a16="http://schemas.microsoft.com/office/drawing/2014/main" id="{6DFDF0BB-A00D-4EF3-B4DA-CDE5014EF2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4832" y="6477000"/>
              <a:ext cx="1176337" cy="381000"/>
            </a:xfrm>
            <a:prstGeom prst="rect">
              <a:avLst/>
            </a:prstGeom>
          </p:spPr>
        </p:pic>
      </p:grpSp>
      <p:sp>
        <p:nvSpPr>
          <p:cNvPr id="14" name="Prostokąt 13">
            <a:extLst>
              <a:ext uri="{FF2B5EF4-FFF2-40B4-BE49-F238E27FC236}">
                <a16:creationId xmlns:a16="http://schemas.microsoft.com/office/drawing/2014/main" id="{D3256305-4425-414C-8F56-BFC39A8E3C69}"/>
              </a:ext>
            </a:extLst>
          </p:cNvPr>
          <p:cNvSpPr/>
          <p:nvPr/>
        </p:nvSpPr>
        <p:spPr>
          <a:xfrm>
            <a:off x="153028" y="4876006"/>
            <a:ext cx="902811" cy="2094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76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www.poltreg.tech</a:t>
            </a:r>
            <a:endParaRPr lang="en-GB" sz="76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E33CF539-37CB-4C11-8BFC-41D610EECF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12" y="76678"/>
            <a:ext cx="2286661" cy="62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7044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Obraz 23" descr="C:\Users\Piotr Trzonkowski\AppData\Local\Microsoft\Windows\Temporary Internet Files\Content.Word\20141119_11541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rostokąt 1"/>
          <p:cNvSpPr>
            <a:spLocks noChangeArrowheads="1"/>
          </p:cNvSpPr>
          <p:nvPr/>
        </p:nvSpPr>
        <p:spPr bwMode="auto">
          <a:xfrm rot="822615">
            <a:off x="460106" y="4284941"/>
            <a:ext cx="31005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Regulation(EC)N◦ 726/2004 </a:t>
            </a:r>
          </a:p>
        </p:txBody>
      </p:sp>
      <p:sp>
        <p:nvSpPr>
          <p:cNvPr id="3" name="Prostokąt 2"/>
          <p:cNvSpPr>
            <a:spLocks noChangeArrowheads="1"/>
          </p:cNvSpPr>
          <p:nvPr/>
        </p:nvSpPr>
        <p:spPr bwMode="auto">
          <a:xfrm rot="-860075">
            <a:off x="906504" y="3671769"/>
            <a:ext cx="30364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Regulation(EC)N◦ 507/2006</a:t>
            </a:r>
          </a:p>
        </p:txBody>
      </p:sp>
      <p:sp>
        <p:nvSpPr>
          <p:cNvPr id="4" name="Prostokąt 3"/>
          <p:cNvSpPr>
            <a:spLocks noChangeArrowheads="1"/>
          </p:cNvSpPr>
          <p:nvPr/>
        </p:nvSpPr>
        <p:spPr bwMode="auto">
          <a:xfrm rot="549784">
            <a:off x="2290499" y="4108693"/>
            <a:ext cx="31646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Regulation(EC)N◦ 1394/2007</a:t>
            </a:r>
          </a:p>
        </p:txBody>
      </p:sp>
      <p:sp>
        <p:nvSpPr>
          <p:cNvPr id="5" name="Prostokąt 4"/>
          <p:cNvSpPr>
            <a:spLocks noChangeArrowheads="1"/>
          </p:cNvSpPr>
          <p:nvPr/>
        </p:nvSpPr>
        <p:spPr bwMode="auto">
          <a:xfrm rot="1148288">
            <a:off x="1280769" y="3214569"/>
            <a:ext cx="4305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CommissionRegulation(EC)N◦ 668/2009</a:t>
            </a:r>
          </a:p>
        </p:txBody>
      </p:sp>
      <p:sp>
        <p:nvSpPr>
          <p:cNvPr id="6" name="Prostokąt 5"/>
          <p:cNvSpPr>
            <a:spLocks noChangeArrowheads="1"/>
          </p:cNvSpPr>
          <p:nvPr/>
        </p:nvSpPr>
        <p:spPr bwMode="auto">
          <a:xfrm rot="-563322">
            <a:off x="570735" y="3394353"/>
            <a:ext cx="23006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Directive2001/20/EC</a:t>
            </a:r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auto">
          <a:xfrm rot="443978">
            <a:off x="2666235" y="2942511"/>
            <a:ext cx="23006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Directive2001/83/EC</a:t>
            </a:r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auto">
          <a:xfrm>
            <a:off x="423863" y="3009900"/>
            <a:ext cx="23006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Directive2002/98/EC</a:t>
            </a:r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auto">
          <a:xfrm rot="-1324613">
            <a:off x="2278686" y="2387085"/>
            <a:ext cx="23006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Directive2004/23/EC</a:t>
            </a:r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 rot="-515091">
            <a:off x="390342" y="2210277"/>
            <a:ext cx="36984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CommissionDirective2009/120/EC</a:t>
            </a:r>
          </a:p>
        </p:txBody>
      </p:sp>
      <p:sp>
        <p:nvSpPr>
          <p:cNvPr id="13" name="Prostokąt 12"/>
          <p:cNvSpPr>
            <a:spLocks noChangeArrowheads="1"/>
          </p:cNvSpPr>
          <p:nvPr/>
        </p:nvSpPr>
        <p:spPr bwMode="auto">
          <a:xfrm rot="1265844">
            <a:off x="3339704" y="2210277"/>
            <a:ext cx="35885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EMEA/CHMP/410869/2006</a:t>
            </a:r>
          </a:p>
        </p:txBody>
      </p:sp>
      <p:sp>
        <p:nvSpPr>
          <p:cNvPr id="14" name="Prostokąt 13"/>
          <p:cNvSpPr>
            <a:spLocks noChangeArrowheads="1"/>
          </p:cNvSpPr>
          <p:nvPr/>
        </p:nvSpPr>
        <p:spPr bwMode="auto">
          <a:xfrm rot="-1956409">
            <a:off x="4214071" y="2381727"/>
            <a:ext cx="31983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EMEA/CHMP/SWP/28367/07</a:t>
            </a:r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auto">
          <a:xfrm>
            <a:off x="4689872" y="1803798"/>
            <a:ext cx="3429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EMEA/149995/2008</a:t>
            </a:r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auto">
          <a:xfrm rot="-788574">
            <a:off x="4956572" y="2855596"/>
            <a:ext cx="3429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EMA/CAT/486831/2008</a:t>
            </a:r>
          </a:p>
        </p:txBody>
      </p:sp>
      <p:sp>
        <p:nvSpPr>
          <p:cNvPr id="17" name="Prostokąt 16"/>
          <p:cNvSpPr>
            <a:spLocks noChangeArrowheads="1"/>
          </p:cNvSpPr>
          <p:nvPr/>
        </p:nvSpPr>
        <p:spPr bwMode="auto">
          <a:xfrm rot="-749349">
            <a:off x="4098131" y="1251823"/>
            <a:ext cx="3429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EMA/CAT/GTWP/671639/2008</a:t>
            </a:r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auto">
          <a:xfrm rot="-783314">
            <a:off x="3469089" y="1067872"/>
            <a:ext cx="27451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EMA/CAT/235374/2010).</a:t>
            </a:r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auto">
          <a:xfrm rot="1484820">
            <a:off x="3972355" y="3671769"/>
            <a:ext cx="33436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EMA/CAT/CPWP/686637/2011</a:t>
            </a:r>
          </a:p>
        </p:txBody>
      </p:sp>
      <p:sp>
        <p:nvSpPr>
          <p:cNvPr id="26" name="Prostokąt 25"/>
          <p:cNvSpPr>
            <a:spLocks noChangeArrowheads="1"/>
          </p:cNvSpPr>
          <p:nvPr/>
        </p:nvSpPr>
        <p:spPr bwMode="auto">
          <a:xfrm rot="-515091">
            <a:off x="23729" y="947619"/>
            <a:ext cx="29803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l-PL">
                <a:solidFill>
                  <a:schemeClr val="bg1"/>
                </a:solidFill>
              </a:rPr>
              <a:t>Ustawa o zawodzie lekarza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7" name="Prostokąt 26"/>
          <p:cNvSpPr>
            <a:spLocks noChangeArrowheads="1"/>
          </p:cNvSpPr>
          <p:nvPr/>
        </p:nvSpPr>
        <p:spPr bwMode="auto">
          <a:xfrm rot="694801">
            <a:off x="918675" y="1241778"/>
            <a:ext cx="26981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Ustawa transplantacyjna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Prostokąt 27"/>
          <p:cNvSpPr>
            <a:spLocks noChangeArrowheads="1"/>
          </p:cNvSpPr>
          <p:nvPr/>
        </p:nvSpPr>
        <p:spPr bwMode="auto">
          <a:xfrm>
            <a:off x="227410" y="1497806"/>
            <a:ext cx="25314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l-PL">
                <a:solidFill>
                  <a:schemeClr val="bg1"/>
                </a:solidFill>
              </a:rPr>
              <a:t>Prawo farmaceutyczne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9" name="Prostokąt 28"/>
          <p:cNvSpPr>
            <a:spLocks noChangeArrowheads="1"/>
          </p:cNvSpPr>
          <p:nvPr/>
        </p:nvSpPr>
        <p:spPr bwMode="auto">
          <a:xfrm rot="-754314">
            <a:off x="-351963" y="2071569"/>
            <a:ext cx="42627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l-PL">
                <a:solidFill>
                  <a:schemeClr val="bg1"/>
                </a:solidFill>
              </a:rPr>
              <a:t>Rozp.MZ dot. Banków komórek i tkanek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0" name="Prostokąt 29"/>
          <p:cNvSpPr>
            <a:spLocks noChangeArrowheads="1"/>
          </p:cNvSpPr>
          <p:nvPr/>
        </p:nvSpPr>
        <p:spPr bwMode="auto">
          <a:xfrm rot="549784">
            <a:off x="467235" y="666637"/>
            <a:ext cx="44678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l-PL" dirty="0" err="1">
                <a:solidFill>
                  <a:schemeClr val="bg1"/>
                </a:solidFill>
              </a:rPr>
              <a:t>Rozp</a:t>
            </a:r>
            <a:r>
              <a:rPr lang="pl-PL" dirty="0">
                <a:solidFill>
                  <a:schemeClr val="bg1"/>
                </a:solidFill>
              </a:rPr>
              <a:t>. MZ </a:t>
            </a:r>
            <a:r>
              <a:rPr lang="pl-PL" dirty="0" err="1">
                <a:solidFill>
                  <a:schemeClr val="bg1"/>
                </a:solidFill>
              </a:rPr>
              <a:t>dot</a:t>
            </a:r>
            <a:r>
              <a:rPr lang="pl-PL" dirty="0">
                <a:solidFill>
                  <a:schemeClr val="bg1"/>
                </a:solidFill>
              </a:rPr>
              <a:t> terapiach zaawansowanych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Tytuł 19">
            <a:extLst>
              <a:ext uri="{FF2B5EF4-FFF2-40B4-BE49-F238E27FC236}">
                <a16:creationId xmlns:a16="http://schemas.microsoft.com/office/drawing/2014/main" id="{B6599FFB-8801-AECA-2B9E-0C79B40FE66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76669" y="-24328"/>
            <a:ext cx="6172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400" b="1" spc="-1" dirty="0" err="1">
                <a:solidFill>
                  <a:schemeClr val="bg1"/>
                </a:solidFill>
                <a:latin typeface="Calibri"/>
              </a:rPr>
              <a:t>PolTREG</a:t>
            </a:r>
            <a:r>
              <a:rPr lang="en-US" sz="2400" b="1" spc="-1" dirty="0">
                <a:solidFill>
                  <a:schemeClr val="bg1"/>
                </a:solidFill>
                <a:latin typeface="Calibri"/>
              </a:rPr>
              <a:t>: </a:t>
            </a:r>
            <a:r>
              <a:rPr lang="pl-PL" sz="2400" b="1" spc="-1" dirty="0">
                <a:solidFill>
                  <a:schemeClr val="bg1"/>
                </a:solidFill>
                <a:latin typeface="Calibri"/>
              </a:rPr>
              <a:t>From </a:t>
            </a:r>
            <a:r>
              <a:rPr lang="pl-PL" sz="2400" b="1" spc="-1" dirty="0" err="1">
                <a:solidFill>
                  <a:schemeClr val="bg1"/>
                </a:solidFill>
                <a:latin typeface="Calibri"/>
              </a:rPr>
              <a:t>Academia</a:t>
            </a:r>
            <a:r>
              <a:rPr lang="pl-PL" sz="2400" b="1" spc="-1" dirty="0">
                <a:solidFill>
                  <a:schemeClr val="bg1"/>
                </a:solidFill>
                <a:latin typeface="Calibri"/>
              </a:rPr>
              <a:t> to Company </a:t>
            </a:r>
            <a:endParaRPr lang="pl-PL" sz="2400" spc="-1" dirty="0">
              <a:solidFill>
                <a:schemeClr val="bg1"/>
              </a:solidFill>
            </a:endParaRPr>
          </a:p>
        </p:txBody>
      </p:sp>
      <p:grpSp>
        <p:nvGrpSpPr>
          <p:cNvPr id="21" name="Grupa 20">
            <a:extLst>
              <a:ext uri="{FF2B5EF4-FFF2-40B4-BE49-F238E27FC236}">
                <a16:creationId xmlns:a16="http://schemas.microsoft.com/office/drawing/2014/main" id="{F7C8B29B-08A3-4591-3923-DBAAC57E1693}"/>
              </a:ext>
            </a:extLst>
          </p:cNvPr>
          <p:cNvGrpSpPr/>
          <p:nvPr/>
        </p:nvGrpSpPr>
        <p:grpSpPr>
          <a:xfrm>
            <a:off x="0" y="4892127"/>
            <a:ext cx="6858000" cy="271911"/>
            <a:chOff x="0" y="6465240"/>
            <a:chExt cx="9906000" cy="392760"/>
          </a:xfrm>
        </p:grpSpPr>
        <p:sp>
          <p:nvSpPr>
            <p:cNvPr id="22" name="Prostokąt 21">
              <a:extLst>
                <a:ext uri="{FF2B5EF4-FFF2-40B4-BE49-F238E27FC236}">
                  <a16:creationId xmlns:a16="http://schemas.microsoft.com/office/drawing/2014/main" id="{407BABE2-8552-4830-E9FB-2B905F1A358B}"/>
                </a:ext>
              </a:extLst>
            </p:cNvPr>
            <p:cNvSpPr/>
            <p:nvPr/>
          </p:nvSpPr>
          <p:spPr>
            <a:xfrm>
              <a:off x="0" y="6465240"/>
              <a:ext cx="9906000" cy="392760"/>
            </a:xfrm>
            <a:prstGeom prst="rect">
              <a:avLst/>
            </a:prstGeom>
            <a:solidFill>
              <a:srgbClr val="223F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23" name="Obraz 22">
              <a:extLst>
                <a:ext uri="{FF2B5EF4-FFF2-40B4-BE49-F238E27FC236}">
                  <a16:creationId xmlns:a16="http://schemas.microsoft.com/office/drawing/2014/main" id="{79B3165E-9467-CAA8-6663-679B503207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4832" y="6477000"/>
              <a:ext cx="1176337" cy="381000"/>
            </a:xfrm>
            <a:prstGeom prst="rect">
              <a:avLst/>
            </a:prstGeom>
          </p:spPr>
        </p:pic>
      </p:grpSp>
      <p:sp>
        <p:nvSpPr>
          <p:cNvPr id="25" name="Prostokąt 24">
            <a:extLst>
              <a:ext uri="{FF2B5EF4-FFF2-40B4-BE49-F238E27FC236}">
                <a16:creationId xmlns:a16="http://schemas.microsoft.com/office/drawing/2014/main" id="{D6459104-1C94-B947-B2E1-1205C5544214}"/>
              </a:ext>
            </a:extLst>
          </p:cNvPr>
          <p:cNvSpPr/>
          <p:nvPr/>
        </p:nvSpPr>
        <p:spPr>
          <a:xfrm>
            <a:off x="153028" y="4942030"/>
            <a:ext cx="902811" cy="2094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76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www.poltreg.tech</a:t>
            </a:r>
            <a:endParaRPr lang="en-GB" sz="76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1" name="Obraz 30">
            <a:extLst>
              <a:ext uri="{FF2B5EF4-FFF2-40B4-BE49-F238E27FC236}">
                <a16:creationId xmlns:a16="http://schemas.microsoft.com/office/drawing/2014/main" id="{EA19C969-CA42-BAD6-9C13-9E765C746B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44472" cy="39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64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9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9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0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8" grpId="0"/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6" grpId="0"/>
      <p:bldP spid="27" grpId="0"/>
      <p:bldP spid="28" grpId="0"/>
      <p:bldP spid="2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Obraz 27">
            <a:extLst>
              <a:ext uri="{FF2B5EF4-FFF2-40B4-BE49-F238E27FC236}">
                <a16:creationId xmlns:a16="http://schemas.microsoft.com/office/drawing/2014/main" id="{6891C233-EE3A-CFCD-8D33-944E8BD85D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44472" cy="396722"/>
          </a:xfrm>
          <a:prstGeom prst="rect">
            <a:avLst/>
          </a:prstGeom>
        </p:spPr>
      </p:pic>
      <p:sp>
        <p:nvSpPr>
          <p:cNvPr id="19" name="pole tekstowe 18"/>
          <p:cNvSpPr txBox="1"/>
          <p:nvPr/>
        </p:nvSpPr>
        <p:spPr>
          <a:xfrm>
            <a:off x="4457726" y="2030452"/>
            <a:ext cx="627858" cy="55996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13" dirty="0">
                <a:latin typeface="Comic Sans MS" panose="030F0702030302020204" pitchFamily="66" charset="0"/>
              </a:rPr>
              <a:t>GMP </a:t>
            </a:r>
            <a:r>
              <a:rPr lang="pl-PL" sz="1013" dirty="0" err="1">
                <a:latin typeface="Comic Sans MS" panose="030F0702030302020204" pitchFamily="66" charset="0"/>
              </a:rPr>
              <a:t>formulation</a:t>
            </a:r>
            <a:endParaRPr lang="pl-PL" sz="1013" dirty="0">
              <a:latin typeface="Comic Sans MS" panose="030F0702030302020204" pitchFamily="66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998841" y="2139362"/>
            <a:ext cx="468398" cy="248209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pl-PL" sz="1013" dirty="0">
                <a:latin typeface="Comic Sans MS" panose="030F0702030302020204" pitchFamily="66" charset="0"/>
              </a:rPr>
              <a:t>Idea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107921" y="2150712"/>
            <a:ext cx="742511" cy="248209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pl-PL" sz="1013" dirty="0">
                <a:latin typeface="Comic Sans MS" panose="030F0702030302020204" pitchFamily="66" charset="0"/>
              </a:rPr>
              <a:t>The </a:t>
            </a:r>
            <a:r>
              <a:rPr lang="pl-PL" sz="1013" dirty="0" err="1">
                <a:latin typeface="Comic Sans MS" panose="030F0702030302020204" pitchFamily="66" charset="0"/>
              </a:rPr>
              <a:t>need</a:t>
            </a:r>
            <a:endParaRPr lang="pl-PL" sz="1013" dirty="0">
              <a:latin typeface="Comic Sans MS" panose="030F0702030302020204" pitchFamily="66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652791" y="2150712"/>
            <a:ext cx="413774" cy="24820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13" dirty="0" err="1">
                <a:latin typeface="Comic Sans MS" panose="030F0702030302020204" pitchFamily="66" charset="0"/>
              </a:rPr>
              <a:t>Aim</a:t>
            </a:r>
            <a:r>
              <a:rPr lang="pl-PL" sz="1013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2157853" y="2008936"/>
            <a:ext cx="962244" cy="40408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13" dirty="0">
                <a:latin typeface="Comic Sans MS" panose="030F0702030302020204" pitchFamily="66" charset="0"/>
              </a:rPr>
              <a:t>In vitro</a:t>
            </a:r>
          </a:p>
          <a:p>
            <a:pPr algn="ctr"/>
            <a:r>
              <a:rPr lang="pl-PL" sz="1013" dirty="0" err="1">
                <a:latin typeface="Comic Sans MS" panose="030F0702030302020204" pitchFamily="66" charset="0"/>
              </a:rPr>
              <a:t>studies</a:t>
            </a:r>
            <a:endParaRPr lang="pl-PL" sz="1013" dirty="0">
              <a:latin typeface="Comic Sans MS" panose="030F0702030302020204" pitchFamily="66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3206419" y="1846653"/>
            <a:ext cx="1121672" cy="1108252"/>
          </a:xfrm>
          <a:prstGeom prst="rect">
            <a:avLst/>
          </a:prstGeom>
          <a:gradFill flip="none" rotWithShape="1">
            <a:gsLst>
              <a:gs pos="70000">
                <a:srgbClr val="FFFF00"/>
              </a:gs>
              <a:gs pos="37000">
                <a:srgbClr val="00B050">
                  <a:shade val="67500"/>
                  <a:satMod val="115000"/>
                </a:srgbClr>
              </a:gs>
              <a:gs pos="0">
                <a:srgbClr val="00B05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pl-PL" sz="1013" dirty="0" err="1">
                <a:latin typeface="Comic Sans MS" panose="030F0702030302020204" pitchFamily="66" charset="0"/>
              </a:rPr>
              <a:t>Preclinical</a:t>
            </a:r>
            <a:r>
              <a:rPr lang="pl-PL" sz="1013" dirty="0">
                <a:latin typeface="Comic Sans MS" panose="030F0702030302020204" pitchFamily="66" charset="0"/>
              </a:rPr>
              <a:t> </a:t>
            </a:r>
            <a:r>
              <a:rPr lang="pl-PL" sz="1013" dirty="0" err="1">
                <a:latin typeface="Comic Sans MS" panose="030F0702030302020204" pitchFamily="66" charset="0"/>
              </a:rPr>
              <a:t>models</a:t>
            </a:r>
            <a:endParaRPr lang="pl-PL" sz="1013" dirty="0">
              <a:latin typeface="Comic Sans MS" panose="030F0702030302020204" pitchFamily="66" charset="0"/>
            </a:endParaRPr>
          </a:p>
          <a:p>
            <a:pPr algn="ctr"/>
            <a:endParaRPr lang="pl-PL" sz="1013" dirty="0">
              <a:latin typeface="Comic Sans MS" panose="030F0702030302020204" pitchFamily="66" charset="0"/>
            </a:endParaRPr>
          </a:p>
          <a:p>
            <a:pPr algn="ctr"/>
            <a:r>
              <a:rPr lang="pl-PL" sz="900" dirty="0" err="1">
                <a:latin typeface="Comic Sans MS" panose="030F0702030302020204" pitchFamily="66" charset="0"/>
              </a:rPr>
              <a:t>Toxicity</a:t>
            </a:r>
            <a:r>
              <a:rPr lang="pl-PL" sz="900" dirty="0">
                <a:latin typeface="Comic Sans MS" panose="030F0702030302020204" pitchFamily="66" charset="0"/>
              </a:rPr>
              <a:t> </a:t>
            </a:r>
            <a:r>
              <a:rPr lang="pl-PL" sz="900" dirty="0" err="1">
                <a:latin typeface="Comic Sans MS" panose="030F0702030302020204" pitchFamily="66" charset="0"/>
              </a:rPr>
              <a:t>Pharmacokinetics</a:t>
            </a:r>
            <a:endParaRPr lang="pl-PL" sz="900" dirty="0">
              <a:latin typeface="Comic Sans MS" panose="030F0702030302020204" pitchFamily="66" charset="0"/>
            </a:endParaRPr>
          </a:p>
          <a:p>
            <a:pPr algn="ctr"/>
            <a:r>
              <a:rPr lang="pl-PL" sz="750" dirty="0">
                <a:latin typeface="Comic Sans MS" panose="030F0702030302020204" pitchFamily="66" charset="0"/>
              </a:rPr>
              <a:t>ADME</a:t>
            </a:r>
          </a:p>
          <a:p>
            <a:pPr algn="ctr"/>
            <a:endParaRPr lang="pl-PL" sz="1013" dirty="0">
              <a:latin typeface="Comic Sans MS" panose="030F0702030302020204" pitchFamily="66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5173547" y="2027340"/>
            <a:ext cx="719719" cy="40408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13" dirty="0" err="1">
                <a:latin typeface="Comic Sans MS" panose="030F0702030302020204" pitchFamily="66" charset="0"/>
              </a:rPr>
              <a:t>Clinical</a:t>
            </a:r>
            <a:r>
              <a:rPr lang="pl-PL" sz="1013" dirty="0">
                <a:latin typeface="Comic Sans MS" panose="030F0702030302020204" pitchFamily="66" charset="0"/>
              </a:rPr>
              <a:t> </a:t>
            </a:r>
            <a:r>
              <a:rPr lang="pl-PL" sz="1013" dirty="0" err="1">
                <a:latin typeface="Comic Sans MS" panose="030F0702030302020204" pitchFamily="66" charset="0"/>
              </a:rPr>
              <a:t>trials</a:t>
            </a:r>
            <a:endParaRPr lang="pl-PL" sz="1013" dirty="0">
              <a:latin typeface="Comic Sans MS" panose="030F0702030302020204" pitchFamily="66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6007671" y="2047848"/>
            <a:ext cx="789344" cy="40408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13" dirty="0" err="1">
                <a:latin typeface="Comic Sans MS" panose="030F0702030302020204" pitchFamily="66" charset="0"/>
              </a:rPr>
              <a:t>Authorisation</a:t>
            </a:r>
            <a:endParaRPr lang="pl-PL" sz="1013" dirty="0">
              <a:latin typeface="Comic Sans MS" panose="030F0702030302020204" pitchFamily="66" charset="0"/>
            </a:endParaRPr>
          </a:p>
        </p:txBody>
      </p:sp>
      <p:sp>
        <p:nvSpPr>
          <p:cNvPr id="11" name="Strzałka w prawo 10"/>
          <p:cNvSpPr/>
          <p:nvPr/>
        </p:nvSpPr>
        <p:spPr>
          <a:xfrm>
            <a:off x="755701" y="2184955"/>
            <a:ext cx="282320" cy="1341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13">
              <a:latin typeface="Comic Sans MS" panose="030F0702030302020204" pitchFamily="66" charset="0"/>
            </a:endParaRPr>
          </a:p>
        </p:txBody>
      </p:sp>
      <p:sp>
        <p:nvSpPr>
          <p:cNvPr id="12" name="Strzałka w prawo 11"/>
          <p:cNvSpPr/>
          <p:nvPr/>
        </p:nvSpPr>
        <p:spPr>
          <a:xfrm>
            <a:off x="1434595" y="2184490"/>
            <a:ext cx="282320" cy="1341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13">
              <a:latin typeface="Comic Sans MS" panose="030F0702030302020204" pitchFamily="66" charset="0"/>
            </a:endParaRPr>
          </a:p>
        </p:txBody>
      </p:sp>
      <p:sp>
        <p:nvSpPr>
          <p:cNvPr id="13" name="Strzałka w prawo 12"/>
          <p:cNvSpPr/>
          <p:nvPr/>
        </p:nvSpPr>
        <p:spPr>
          <a:xfrm>
            <a:off x="1991347" y="2184490"/>
            <a:ext cx="282320" cy="1341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13">
              <a:latin typeface="Comic Sans MS" panose="030F0702030302020204" pitchFamily="66" charset="0"/>
            </a:endParaRPr>
          </a:p>
        </p:txBody>
      </p:sp>
      <p:sp>
        <p:nvSpPr>
          <p:cNvPr id="14" name="Strzałka w prawo 13"/>
          <p:cNvSpPr/>
          <p:nvPr/>
        </p:nvSpPr>
        <p:spPr>
          <a:xfrm>
            <a:off x="3037115" y="2184490"/>
            <a:ext cx="282320" cy="1341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13">
              <a:latin typeface="Comic Sans MS" panose="030F0702030302020204" pitchFamily="66" charset="0"/>
            </a:endParaRPr>
          </a:p>
        </p:txBody>
      </p:sp>
      <p:sp>
        <p:nvSpPr>
          <p:cNvPr id="15" name="Strzałka w prawo 14"/>
          <p:cNvSpPr/>
          <p:nvPr/>
        </p:nvSpPr>
        <p:spPr>
          <a:xfrm>
            <a:off x="4220359" y="2150713"/>
            <a:ext cx="282320" cy="1341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13">
              <a:latin typeface="Comic Sans MS" panose="030F0702030302020204" pitchFamily="66" charset="0"/>
            </a:endParaRPr>
          </a:p>
        </p:txBody>
      </p:sp>
      <p:sp>
        <p:nvSpPr>
          <p:cNvPr id="16" name="Strzałka w prawo 15"/>
          <p:cNvSpPr/>
          <p:nvPr/>
        </p:nvSpPr>
        <p:spPr>
          <a:xfrm>
            <a:off x="5029492" y="2143149"/>
            <a:ext cx="282320" cy="1341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13">
              <a:latin typeface="Comic Sans MS" panose="030F0702030302020204" pitchFamily="66" charset="0"/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1094870" y="670628"/>
            <a:ext cx="47432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3600" spc="-1" dirty="0">
                <a:latin typeface="Calibri"/>
              </a:rPr>
              <a:t>Natural </a:t>
            </a:r>
            <a:r>
              <a:rPr lang="pl-PL" sz="3600" spc="-1" dirty="0" err="1">
                <a:latin typeface="Calibri"/>
              </a:rPr>
              <a:t>history</a:t>
            </a:r>
            <a:r>
              <a:rPr lang="pl-PL" sz="3600" spc="-1" dirty="0">
                <a:latin typeface="Calibri"/>
              </a:rPr>
              <a:t> of a </a:t>
            </a:r>
            <a:r>
              <a:rPr lang="pl-PL" sz="3600" spc="-1" dirty="0" err="1">
                <a:latin typeface="Calibri"/>
              </a:rPr>
              <a:t>drug</a:t>
            </a:r>
            <a:endParaRPr lang="pl-PL" sz="3600" spc="-1" dirty="0">
              <a:latin typeface="Calibri"/>
            </a:endParaRPr>
          </a:p>
        </p:txBody>
      </p:sp>
      <p:sp>
        <p:nvSpPr>
          <p:cNvPr id="18" name="Zwój pionowy 17"/>
          <p:cNvSpPr/>
          <p:nvPr/>
        </p:nvSpPr>
        <p:spPr>
          <a:xfrm>
            <a:off x="722236" y="356251"/>
            <a:ext cx="5550401" cy="1245687"/>
          </a:xfrm>
          <a:prstGeom prst="verticalScroll">
            <a:avLst>
              <a:gd name="adj" fmla="val 25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13"/>
          </a:p>
        </p:txBody>
      </p:sp>
      <p:sp>
        <p:nvSpPr>
          <p:cNvPr id="20" name="Strzałka w prawo 19"/>
          <p:cNvSpPr/>
          <p:nvPr/>
        </p:nvSpPr>
        <p:spPr>
          <a:xfrm>
            <a:off x="5818453" y="2150712"/>
            <a:ext cx="282320" cy="1341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13">
              <a:latin typeface="Comic Sans MS" panose="030F0702030302020204" pitchFamily="66" charset="0"/>
            </a:endParaRPr>
          </a:p>
        </p:txBody>
      </p:sp>
      <p:sp>
        <p:nvSpPr>
          <p:cNvPr id="3" name="Strzałka: w górę 2">
            <a:extLst>
              <a:ext uri="{FF2B5EF4-FFF2-40B4-BE49-F238E27FC236}">
                <a16:creationId xmlns:a16="http://schemas.microsoft.com/office/drawing/2014/main" id="{32DC1DD4-2AF2-93DB-1E2B-8F853B546636}"/>
              </a:ext>
            </a:extLst>
          </p:cNvPr>
          <p:cNvSpPr/>
          <p:nvPr/>
        </p:nvSpPr>
        <p:spPr>
          <a:xfrm>
            <a:off x="3497543" y="2933658"/>
            <a:ext cx="413775" cy="40408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Strzałka: w górę 20">
            <a:extLst>
              <a:ext uri="{FF2B5EF4-FFF2-40B4-BE49-F238E27FC236}">
                <a16:creationId xmlns:a16="http://schemas.microsoft.com/office/drawing/2014/main" id="{C236BA43-F028-E22B-9770-76AF36529BB7}"/>
              </a:ext>
            </a:extLst>
          </p:cNvPr>
          <p:cNvSpPr/>
          <p:nvPr/>
        </p:nvSpPr>
        <p:spPr>
          <a:xfrm>
            <a:off x="4564767" y="2930539"/>
            <a:ext cx="413775" cy="40408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Strzałka: w górę 21">
            <a:extLst>
              <a:ext uri="{FF2B5EF4-FFF2-40B4-BE49-F238E27FC236}">
                <a16:creationId xmlns:a16="http://schemas.microsoft.com/office/drawing/2014/main" id="{143DD43C-DCF5-62D4-F441-F5DC614B4930}"/>
              </a:ext>
            </a:extLst>
          </p:cNvPr>
          <p:cNvSpPr/>
          <p:nvPr/>
        </p:nvSpPr>
        <p:spPr>
          <a:xfrm>
            <a:off x="5396239" y="2940631"/>
            <a:ext cx="413775" cy="40408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Strzałka: w górę 22">
            <a:extLst>
              <a:ext uri="{FF2B5EF4-FFF2-40B4-BE49-F238E27FC236}">
                <a16:creationId xmlns:a16="http://schemas.microsoft.com/office/drawing/2014/main" id="{26BB5523-07F5-7320-7B22-BE466FCDCE7D}"/>
              </a:ext>
            </a:extLst>
          </p:cNvPr>
          <p:cNvSpPr/>
          <p:nvPr/>
        </p:nvSpPr>
        <p:spPr>
          <a:xfrm>
            <a:off x="6195455" y="2954501"/>
            <a:ext cx="413775" cy="40408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Wybuch: 14 punktów 23">
            <a:extLst>
              <a:ext uri="{FF2B5EF4-FFF2-40B4-BE49-F238E27FC236}">
                <a16:creationId xmlns:a16="http://schemas.microsoft.com/office/drawing/2014/main" id="{AD506A74-9680-D103-0088-A1D5228F6508}"/>
              </a:ext>
            </a:extLst>
          </p:cNvPr>
          <p:cNvSpPr/>
          <p:nvPr/>
        </p:nvSpPr>
        <p:spPr>
          <a:xfrm>
            <a:off x="2636912" y="3196144"/>
            <a:ext cx="4962840" cy="1690905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Support from the regulator</a:t>
            </a:r>
            <a:endParaRPr lang="en-GB" dirty="0">
              <a:solidFill>
                <a:schemeClr val="tx1"/>
              </a:solidFill>
            </a:endParaRPr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id="{2BCAC1E4-1820-E147-0115-D02E198756B8}"/>
              </a:ext>
            </a:extLst>
          </p:cNvPr>
          <p:cNvGrpSpPr/>
          <p:nvPr/>
        </p:nvGrpSpPr>
        <p:grpSpPr>
          <a:xfrm>
            <a:off x="0" y="4892127"/>
            <a:ext cx="6858000" cy="271911"/>
            <a:chOff x="0" y="6465240"/>
            <a:chExt cx="9906000" cy="392760"/>
          </a:xfrm>
        </p:grpSpPr>
        <p:sp>
          <p:nvSpPr>
            <p:cNvPr id="25" name="Prostokąt 24">
              <a:extLst>
                <a:ext uri="{FF2B5EF4-FFF2-40B4-BE49-F238E27FC236}">
                  <a16:creationId xmlns:a16="http://schemas.microsoft.com/office/drawing/2014/main" id="{1E2C78C2-014D-3C1E-01A9-C272B5CE34D7}"/>
                </a:ext>
              </a:extLst>
            </p:cNvPr>
            <p:cNvSpPr/>
            <p:nvPr/>
          </p:nvSpPr>
          <p:spPr>
            <a:xfrm>
              <a:off x="0" y="6465240"/>
              <a:ext cx="9906000" cy="392760"/>
            </a:xfrm>
            <a:prstGeom prst="rect">
              <a:avLst/>
            </a:prstGeom>
            <a:solidFill>
              <a:srgbClr val="223F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26" name="Obraz 25">
              <a:extLst>
                <a:ext uri="{FF2B5EF4-FFF2-40B4-BE49-F238E27FC236}">
                  <a16:creationId xmlns:a16="http://schemas.microsoft.com/office/drawing/2014/main" id="{9DCFE03B-5D02-CC38-8779-509436EA8D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4832" y="6477000"/>
              <a:ext cx="1176337" cy="381000"/>
            </a:xfrm>
            <a:prstGeom prst="rect">
              <a:avLst/>
            </a:prstGeom>
          </p:spPr>
        </p:pic>
      </p:grpSp>
      <p:sp>
        <p:nvSpPr>
          <p:cNvPr id="27" name="Prostokąt 26">
            <a:extLst>
              <a:ext uri="{FF2B5EF4-FFF2-40B4-BE49-F238E27FC236}">
                <a16:creationId xmlns:a16="http://schemas.microsoft.com/office/drawing/2014/main" id="{7938873A-5DE7-939C-7056-39CA5BEF61FE}"/>
              </a:ext>
            </a:extLst>
          </p:cNvPr>
          <p:cNvSpPr/>
          <p:nvPr/>
        </p:nvSpPr>
        <p:spPr>
          <a:xfrm>
            <a:off x="153028" y="4942030"/>
            <a:ext cx="902811" cy="2094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76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www.poltreg.tech</a:t>
            </a:r>
            <a:endParaRPr lang="en-GB" sz="76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822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1" grpId="0" animBg="1"/>
      <p:bldP spid="22" grpId="0" animBg="1"/>
      <p:bldP spid="23" grpId="0" animBg="1"/>
      <p:bldP spid="24" grpId="0" animBg="1"/>
    </p:bldLst>
  </p:timing>
</p:sld>
</file>

<file path=ppt/theme/theme1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FF78C904FD5D479F9D99C5899B7D55" ma:contentTypeVersion="14" ma:contentTypeDescription="Create a new document." ma:contentTypeScope="" ma:versionID="954c2ca3d93e3beb8e6222ba50fccc58">
  <xsd:schema xmlns:xsd="http://www.w3.org/2001/XMLSchema" xmlns:xs="http://www.w3.org/2001/XMLSchema" xmlns:p="http://schemas.microsoft.com/office/2006/metadata/properties" xmlns:ns2="e79f5ee3-6126-495d-84fb-deab44380441" xmlns:ns3="109fe164-c690-497e-a27a-2f9db3c5ef70" targetNamespace="http://schemas.microsoft.com/office/2006/metadata/properties" ma:root="true" ma:fieldsID="24279e782ccfbbb58812ad48a9716dbf" ns2:_="" ns3:_="">
    <xsd:import namespace="e79f5ee3-6126-495d-84fb-deab44380441"/>
    <xsd:import namespace="109fe164-c690-497e-a27a-2f9db3c5ef7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9f5ee3-6126-495d-84fb-deab443804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2b2fad6-9d2c-441c-a321-3f5f1e9bd9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9fe164-c690-497e-a27a-2f9db3c5ef7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a3f76cc-f42b-40c9-9231-76a6a95b34ab}" ma:internalName="TaxCatchAll" ma:showField="CatchAllData" ma:web="109fe164-c690-497e-a27a-2f9db3c5ef7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79f5ee3-6126-495d-84fb-deab44380441">
      <Terms xmlns="http://schemas.microsoft.com/office/infopath/2007/PartnerControls"/>
    </lcf76f155ced4ddcb4097134ff3c332f>
    <TaxCatchAll xmlns="109fe164-c690-497e-a27a-2f9db3c5ef70" xsi:nil="true"/>
  </documentManagement>
</p:properties>
</file>

<file path=customXml/itemProps1.xml><?xml version="1.0" encoding="utf-8"?>
<ds:datastoreItem xmlns:ds="http://schemas.openxmlformats.org/officeDocument/2006/customXml" ds:itemID="{B2A43031-B33B-430E-90F3-74FDD2FEFF9E}"/>
</file>

<file path=customXml/itemProps2.xml><?xml version="1.0" encoding="utf-8"?>
<ds:datastoreItem xmlns:ds="http://schemas.openxmlformats.org/officeDocument/2006/customXml" ds:itemID="{03E291C9-4E0A-49E4-AE07-3DC5A7A5D5C1}"/>
</file>

<file path=customXml/itemProps3.xml><?xml version="1.0" encoding="utf-8"?>
<ds:datastoreItem xmlns:ds="http://schemas.openxmlformats.org/officeDocument/2006/customXml" ds:itemID="{5AA29AB1-BCF7-433E-85E2-26BFE32BEEE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24034</TotalTime>
  <Words>1922</Words>
  <Application>Microsoft Office PowerPoint</Application>
  <PresentationFormat>Custom</PresentationFormat>
  <Paragraphs>448</Paragraphs>
  <Slides>28</Slides>
  <Notes>2</Notes>
  <HiddenSlides>6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Calibri</vt:lpstr>
      <vt:lpstr>Comic Sans MS</vt:lpstr>
      <vt:lpstr>Forte</vt:lpstr>
      <vt:lpstr>Wingdings</vt:lpstr>
      <vt:lpstr>Projekt domyślny</vt:lpstr>
      <vt:lpstr>1_Projekt domyślny</vt:lpstr>
      <vt:lpstr>Obraz - mapa bitowa</vt:lpstr>
      <vt:lpstr>Graph</vt:lpstr>
      <vt:lpstr>The parallel journeys  from Academia to Company  and from ITF to Scientific Advice</vt:lpstr>
      <vt:lpstr>Conflict of interest and support</vt:lpstr>
      <vt:lpstr>Cell &amp; gene therapy as Biotech 3.0</vt:lpstr>
      <vt:lpstr>T regulatory cells CD4+CD25+ (Treg)</vt:lpstr>
      <vt:lpstr>PowerPoint Presentation</vt:lpstr>
      <vt:lpstr>PowerPoint Presentation</vt:lpstr>
      <vt:lpstr>Pipeline with clinical-stage Tregs projects</vt:lpstr>
      <vt:lpstr>PolTREG: From Academia to Company </vt:lpstr>
      <vt:lpstr>PowerPoint Presentation</vt:lpstr>
      <vt:lpstr>PowerPoint Presentation</vt:lpstr>
      <vt:lpstr>PowerPoint Presentation</vt:lpstr>
      <vt:lpstr>PowerPoint Presentation</vt:lpstr>
      <vt:lpstr>Poltreg’s Pharma Plant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TregVac 2/3</vt:lpstr>
      <vt:lpstr>PowerPoint Presentation</vt:lpstr>
      <vt:lpstr>PowerPoint Presentation</vt:lpstr>
    </vt:vector>
  </TitlesOfParts>
  <Company>amg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Perspektywy immunosupresyjnej terapii komórkowej</dc:title>
  <dc:creator>pt</dc:creator>
  <cp:lastModifiedBy>LIELPETERS Eduards (EISMEA)</cp:lastModifiedBy>
  <cp:revision>550</cp:revision>
  <cp:lastPrinted>2013-10-24T20:47:40Z</cp:lastPrinted>
  <dcterms:created xsi:type="dcterms:W3CDTF">2007-02-23T16:15:32Z</dcterms:created>
  <dcterms:modified xsi:type="dcterms:W3CDTF">2023-01-11T14:07:37Z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Enabled">
    <vt:lpwstr>true</vt:lpwstr>
  </property>
  <property fmtid="{D5CDD505-2E9C-101B-9397-08002B2CF9AE}" pid="3" name="MSIP_Label_6bd9ddd1-4d20-43f6-abfa-fc3c07406f94_SetDate">
    <vt:lpwstr>2023-01-10T12:47:54Z</vt:lpwstr>
  </property>
  <property fmtid="{D5CDD505-2E9C-101B-9397-08002B2CF9AE}" pid="4" name="MSIP_Label_6bd9ddd1-4d20-43f6-abfa-fc3c07406f94_Method">
    <vt:lpwstr>Standard</vt:lpwstr>
  </property>
  <property fmtid="{D5CDD505-2E9C-101B-9397-08002B2CF9AE}" pid="5" name="MSIP_Label_6bd9ddd1-4d20-43f6-abfa-fc3c07406f94_Name">
    <vt:lpwstr>Commission Use</vt:lpwstr>
  </property>
  <property fmtid="{D5CDD505-2E9C-101B-9397-08002B2CF9AE}" pid="6" name="MSIP_Label_6bd9ddd1-4d20-43f6-abfa-fc3c07406f94_SiteId">
    <vt:lpwstr>b24c8b06-522c-46fe-9080-70926f8dddb1</vt:lpwstr>
  </property>
  <property fmtid="{D5CDD505-2E9C-101B-9397-08002B2CF9AE}" pid="7" name="MSIP_Label_6bd9ddd1-4d20-43f6-abfa-fc3c07406f94_ActionId">
    <vt:lpwstr>25e81973-aa16-43a0-9037-8ccadb7bcb12</vt:lpwstr>
  </property>
  <property fmtid="{D5CDD505-2E9C-101B-9397-08002B2CF9AE}" pid="8" name="MSIP_Label_6bd9ddd1-4d20-43f6-abfa-fc3c07406f94_ContentBits">
    <vt:lpwstr>0</vt:lpwstr>
  </property>
  <property fmtid="{D5CDD505-2E9C-101B-9397-08002B2CF9AE}" pid="9" name="ContentTypeId">
    <vt:lpwstr>0x01010017FF78C904FD5D479F9D99C5899B7D55</vt:lpwstr>
  </property>
</Properties>
</file>